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75" r:id="rId2"/>
    <p:sldId id="276"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5FBE3"/>
    <a:srgbClr val="9CF6BC"/>
    <a:srgbClr val="9CF595"/>
    <a:srgbClr val="DCFAE2"/>
    <a:srgbClr val="B4F7AF"/>
    <a:srgbClr val="D9F7F7"/>
    <a:srgbClr val="B40000"/>
    <a:srgbClr val="C9C9C9"/>
    <a:srgbClr val="E2C4C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70" autoAdjust="0"/>
    <p:restoredTop sz="94709" autoAdjust="0"/>
  </p:normalViewPr>
  <p:slideViewPr>
    <p:cSldViewPr>
      <p:cViewPr varScale="1">
        <p:scale>
          <a:sx n="79" d="100"/>
          <a:sy n="79" d="100"/>
        </p:scale>
        <p:origin x="-40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A0E798-247E-4BE7-BE32-0E4B1EFA85AF}" type="datetimeFigureOut">
              <a:rPr lang="sr-Latn-CS" smtClean="0"/>
              <a:pPr/>
              <a:t>9.5.2015</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FE2F9E-6774-4137-9410-43C51CACF331}" type="slidenum">
              <a:rPr lang="hr-HR" smtClean="0"/>
              <a:pPr/>
              <a:t>‹#›</a:t>
            </a:fld>
            <a:endParaRPr lang="hr-HR"/>
          </a:p>
        </p:txBody>
      </p:sp>
    </p:spTree>
    <p:extLst>
      <p:ext uri="{BB962C8B-B14F-4D97-AF65-F5344CB8AC3E}">
        <p14:creationId xmlns:p14="http://schemas.microsoft.com/office/powerpoint/2010/main" xmlns="" val="3345092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BA" dirty="0"/>
          </a:p>
        </p:txBody>
      </p:sp>
      <p:sp>
        <p:nvSpPr>
          <p:cNvPr id="4" name="Slide Number Placeholder 3"/>
          <p:cNvSpPr>
            <a:spLocks noGrp="1"/>
          </p:cNvSpPr>
          <p:nvPr>
            <p:ph type="sldNum" sz="quarter" idx="10"/>
          </p:nvPr>
        </p:nvSpPr>
        <p:spPr/>
        <p:txBody>
          <a:bodyPr/>
          <a:lstStyle/>
          <a:p>
            <a:fld id="{D3FE2F9E-6774-4137-9410-43C51CACF331}" type="slidenum">
              <a:rPr lang="hr-HR" smtClean="0"/>
              <a:pPr/>
              <a:t>1</a:t>
            </a:fld>
            <a:endParaRPr lang="hr-HR"/>
          </a:p>
        </p:txBody>
      </p:sp>
    </p:spTree>
    <p:extLst>
      <p:ext uri="{BB962C8B-B14F-4D97-AF65-F5344CB8AC3E}">
        <p14:creationId xmlns:p14="http://schemas.microsoft.com/office/powerpoint/2010/main" xmlns="" val="691899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4ABF081-BFA4-40D5-AEF0-B569DFABF26A}" type="datetime1">
              <a:rPr lang="sr-Latn-CS" smtClean="0"/>
              <a:pPr/>
              <a:t>9.5.2015</a:t>
            </a:fld>
            <a:endParaRPr lang="hr-HR"/>
          </a:p>
        </p:txBody>
      </p:sp>
      <p:sp>
        <p:nvSpPr>
          <p:cNvPr id="17" name="Footer Placeholder 16"/>
          <p:cNvSpPr>
            <a:spLocks noGrp="1"/>
          </p:cNvSpPr>
          <p:nvPr>
            <p:ph type="ftr" sz="quarter" idx="11"/>
          </p:nvPr>
        </p:nvSpPr>
        <p:spPr/>
        <p:txBody>
          <a:bodyPr/>
          <a:lstStyle/>
          <a:p>
            <a:endParaRPr lang="hr-H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58AA586-88AE-4FE6-B2E6-9E9ACE2D2F64}" type="slidenum">
              <a:rPr lang="hr-HR" smtClean="0"/>
              <a:pPr/>
              <a:t>‹#›</a:t>
            </a:fld>
            <a:endParaRPr lang="hr-H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3D5C0C-7DDC-4B23-9B69-6DCDD7EBDC03}" type="datetime1">
              <a:rPr lang="sr-Latn-CS" smtClean="0"/>
              <a:pPr/>
              <a:t>9.5.2015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58AA586-88AE-4FE6-B2E6-9E9ACE2D2F64}"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6CDB34-0D34-4AE0-A43C-A1CA512E4536}" type="datetime1">
              <a:rPr lang="sr-Latn-CS" smtClean="0"/>
              <a:pPr/>
              <a:t>9.5.2015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58AA586-88AE-4FE6-B2E6-9E9ACE2D2F64}"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6131F0B-099B-4464-804A-8E4AE00634E1}" type="datetime1">
              <a:rPr lang="sr-Latn-CS" smtClean="0"/>
              <a:pPr/>
              <a:t>9.5.2015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58AA586-88AE-4FE6-B2E6-9E9ACE2D2F64}" type="slidenum">
              <a:rPr lang="hr-HR" smtClean="0"/>
              <a:pPr/>
              <a:t>‹#›</a:t>
            </a:fld>
            <a:endParaRPr lang="hr-HR"/>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5223CA3-BFFC-4977-8CF1-2F64A44B4CC5}" type="datetime1">
              <a:rPr lang="sr-Latn-CS" smtClean="0"/>
              <a:pPr/>
              <a:t>9.5.2015</a:t>
            </a:fld>
            <a:endParaRPr lang="hr-HR"/>
          </a:p>
        </p:txBody>
      </p:sp>
      <p:sp>
        <p:nvSpPr>
          <p:cNvPr id="5" name="Footer Placeholder 4"/>
          <p:cNvSpPr>
            <a:spLocks noGrp="1"/>
          </p:cNvSpPr>
          <p:nvPr>
            <p:ph type="ftr" sz="quarter" idx="11"/>
          </p:nvPr>
        </p:nvSpPr>
        <p:spPr>
          <a:xfrm>
            <a:off x="800100" y="6172200"/>
            <a:ext cx="4000500" cy="457200"/>
          </a:xfrm>
        </p:spPr>
        <p:txBody>
          <a:bodyPr/>
          <a:lstStyle/>
          <a:p>
            <a:endParaRPr lang="hr-H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58AA586-88AE-4FE6-B2E6-9E9ACE2D2F64}"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207C9E9-448C-4D98-832F-0651277696CF}" type="datetime1">
              <a:rPr lang="sr-Latn-CS" smtClean="0"/>
              <a:pPr/>
              <a:t>9.5.2015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F58AA586-88AE-4FE6-B2E6-9E9ACE2D2F64}" type="slidenum">
              <a:rPr lang="hr-HR" smtClean="0"/>
              <a:pPr/>
              <a:t>‹#›</a:t>
            </a:fld>
            <a:endParaRPr lang="hr-HR"/>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FD01806-D13E-4ADA-920D-EF49453FDC93}" type="datetime1">
              <a:rPr lang="sr-Latn-CS" smtClean="0"/>
              <a:pPr/>
              <a:t>9.5.2015</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F58AA586-88AE-4FE6-B2E6-9E9ACE2D2F64}" type="slidenum">
              <a:rPr lang="hr-HR" smtClean="0"/>
              <a:pPr/>
              <a:t>‹#›</a:t>
            </a:fld>
            <a:endParaRPr lang="hr-H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935DEB6-671F-49C1-B298-322977AD0842}" type="datetime1">
              <a:rPr lang="sr-Latn-CS" smtClean="0"/>
              <a:pPr/>
              <a:t>9.5.2015</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F58AA586-88AE-4FE6-B2E6-9E9ACE2D2F64}"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4A087-8DAC-4A28-8BF2-3E802806789E}" type="datetime1">
              <a:rPr lang="sr-Latn-CS" smtClean="0"/>
              <a:pPr/>
              <a:t>9.5.2015</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F58AA586-88AE-4FE6-B2E6-9E9ACE2D2F64}"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4FB26D2-D65D-4891-8B8C-959DB69FFA69}" type="datetime1">
              <a:rPr lang="sr-Latn-CS" smtClean="0"/>
              <a:pPr/>
              <a:t>9.5.2015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F58AA586-88AE-4FE6-B2E6-9E9ACE2D2F64}" type="slidenum">
              <a:rPr lang="hr-HR" smtClean="0"/>
              <a:pPr/>
              <a:t>‹#›</a:t>
            </a:fld>
            <a:endParaRPr lang="hr-H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B9DCB7C-EB0F-4435-876E-7E630D757422}" type="datetime1">
              <a:rPr lang="sr-Latn-CS" smtClean="0"/>
              <a:pPr/>
              <a:t>9.5.2015</a:t>
            </a:fld>
            <a:endParaRPr lang="hr-HR"/>
          </a:p>
        </p:txBody>
      </p:sp>
      <p:sp>
        <p:nvSpPr>
          <p:cNvPr id="6" name="Footer Placeholder 5"/>
          <p:cNvSpPr>
            <a:spLocks noGrp="1"/>
          </p:cNvSpPr>
          <p:nvPr>
            <p:ph type="ftr" sz="quarter" idx="11"/>
          </p:nvPr>
        </p:nvSpPr>
        <p:spPr>
          <a:xfrm>
            <a:off x="914400" y="6172200"/>
            <a:ext cx="3886200" cy="457200"/>
          </a:xfrm>
        </p:spPr>
        <p:txBody>
          <a:bodyPr/>
          <a:lstStyle/>
          <a:p>
            <a:endParaRPr lang="hr-HR"/>
          </a:p>
        </p:txBody>
      </p:sp>
      <p:sp>
        <p:nvSpPr>
          <p:cNvPr id="7" name="Slide Number Placeholder 6"/>
          <p:cNvSpPr>
            <a:spLocks noGrp="1"/>
          </p:cNvSpPr>
          <p:nvPr>
            <p:ph type="sldNum" sz="quarter" idx="12"/>
          </p:nvPr>
        </p:nvSpPr>
        <p:spPr>
          <a:xfrm>
            <a:off x="146304" y="6208776"/>
            <a:ext cx="457200" cy="457200"/>
          </a:xfrm>
        </p:spPr>
        <p:txBody>
          <a:bodyPr/>
          <a:lstStyle/>
          <a:p>
            <a:fld id="{F58AA586-88AE-4FE6-B2E6-9E9ACE2D2F64}" type="slidenum">
              <a:rPr lang="hr-HR" smtClean="0"/>
              <a:pPr/>
              <a:t>‹#›</a:t>
            </a:fld>
            <a:endParaRPr lang="hr-H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B4F7AF">
                <a:alpha val="54118"/>
              </a:srgbClr>
            </a:gs>
            <a:gs pos="75000">
              <a:srgbClr val="D5FBE3">
                <a:alpha val="45882"/>
              </a:srgbClr>
            </a:gs>
            <a:gs pos="100000">
              <a:schemeClr val="bg1">
                <a:tint val="95000"/>
                <a:satMod val="200000"/>
              </a:schemeClr>
            </a:gs>
          </a:gsLst>
          <a:lin ang="16200000" scaled="1"/>
          <a:tileRect/>
        </a:gra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6638B35-3F9E-4FCB-B8B1-1509BE25A613}" type="datetime1">
              <a:rPr lang="sr-Latn-CS" smtClean="0"/>
              <a:pPr/>
              <a:t>9.5.2015</a:t>
            </a:fld>
            <a:endParaRPr lang="hr-H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hr-H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58AA586-88AE-4FE6-B2E6-9E9ACE2D2F64}"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4A087-8DAC-4A28-8BF2-3E802806789E}" type="datetime1">
              <a:rPr lang="sr-Latn-CS" smtClean="0"/>
              <a:pPr/>
              <a:t>9.5.2015</a:t>
            </a:fld>
            <a:endParaRPr lang="hr-HR"/>
          </a:p>
        </p:txBody>
      </p:sp>
      <p:sp>
        <p:nvSpPr>
          <p:cNvPr id="3" name="Slide Number Placeholder 2"/>
          <p:cNvSpPr>
            <a:spLocks noGrp="1"/>
          </p:cNvSpPr>
          <p:nvPr>
            <p:ph type="sldNum" sz="quarter" idx="12"/>
          </p:nvPr>
        </p:nvSpPr>
        <p:spPr/>
        <p:txBody>
          <a:bodyPr/>
          <a:lstStyle/>
          <a:p>
            <a:fld id="{F58AA586-88AE-4FE6-B2E6-9E9ACE2D2F64}" type="slidenum">
              <a:rPr lang="hr-HR" smtClean="0"/>
              <a:pPr/>
              <a:t>1</a:t>
            </a:fld>
            <a:endParaRPr lang="hr-H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4132" y="0"/>
            <a:ext cx="9443485" cy="6858000"/>
          </a:xfrm>
          <a:prstGeom prst="rect">
            <a:avLst/>
          </a:prstGeom>
          <a:noFill/>
          <a:ln w="9525">
            <a:noFill/>
            <a:miter lim="800000"/>
            <a:headEnd/>
            <a:tailEnd/>
          </a:ln>
          <a:effectLst/>
        </p:spPr>
      </p:pic>
      <p:sp>
        <p:nvSpPr>
          <p:cNvPr id="5" name="TextBox 4"/>
          <p:cNvSpPr txBox="1"/>
          <p:nvPr/>
        </p:nvSpPr>
        <p:spPr>
          <a:xfrm>
            <a:off x="472848" y="789290"/>
            <a:ext cx="8175852" cy="2246769"/>
          </a:xfrm>
          <a:prstGeom prst="rect">
            <a:avLst/>
          </a:prstGeom>
          <a:noFill/>
        </p:spPr>
        <p:txBody>
          <a:bodyPr wrap="square" rtlCol="0">
            <a:spAutoFit/>
          </a:bodyPr>
          <a:lstStyle/>
          <a:p>
            <a:pPr algn="ctr"/>
            <a:r>
              <a:rPr lang="en-US" sz="2800" b="1" dirty="0" smtClean="0">
                <a:solidFill>
                  <a:schemeClr val="tx1">
                    <a:lumMod val="75000"/>
                    <a:lumOff val="25000"/>
                  </a:schemeClr>
                </a:solidFill>
                <a:effectLst>
                  <a:outerShdw blurRad="50800" dist="38100" dir="18900000" algn="bl" rotWithShape="0">
                    <a:prstClr val="black">
                      <a:alpha val="40000"/>
                    </a:prstClr>
                  </a:outerShdw>
                </a:effectLst>
                <a:latin typeface="Cambria" pitchFamily="18" charset="0"/>
              </a:rPr>
              <a:t>TRENUTNE ZASTUPLJENOSTI PROIZVODNJE ELEKTRIČNE ENERGIJE IZ OBNOVLJIVIH IZVORA ENERGIJE I ZAKONSKE REGULATIVE U NEKIM ZEMLJAMA ZAPADNOG BALKANA</a:t>
            </a:r>
            <a:endParaRPr lang="hr-HR" sz="2800" b="1" dirty="0" smtClean="0">
              <a:solidFill>
                <a:schemeClr val="tx1">
                  <a:lumMod val="75000"/>
                  <a:lumOff val="25000"/>
                </a:schemeClr>
              </a:solidFill>
              <a:effectLst>
                <a:outerShdw blurRad="50800" dist="38100" dir="18900000" algn="bl" rotWithShape="0">
                  <a:prstClr val="black">
                    <a:alpha val="40000"/>
                  </a:prstClr>
                </a:outerShdw>
              </a:effectLst>
              <a:latin typeface="Cambria" pitchFamily="18" charset="0"/>
            </a:endParaRPr>
          </a:p>
          <a:p>
            <a:pPr algn="ctr"/>
            <a:r>
              <a:rPr lang="hr-HR" sz="2800" b="1" dirty="0" smtClean="0">
                <a:latin typeface="Cambria" pitchFamily="18" charset="0"/>
              </a:rPr>
              <a:t> </a:t>
            </a:r>
            <a:endParaRPr lang="hr-HR" sz="2800" dirty="0">
              <a:latin typeface="Cambria" pitchFamily="18" charset="0"/>
            </a:endParaRPr>
          </a:p>
        </p:txBody>
      </p:sp>
      <p:sp>
        <p:nvSpPr>
          <p:cNvPr id="7" name="TextBox 6"/>
          <p:cNvSpPr txBox="1"/>
          <p:nvPr/>
        </p:nvSpPr>
        <p:spPr>
          <a:xfrm>
            <a:off x="3707904" y="2831066"/>
            <a:ext cx="5832648" cy="3108543"/>
          </a:xfrm>
          <a:prstGeom prst="rect">
            <a:avLst/>
          </a:prstGeom>
          <a:noFill/>
        </p:spPr>
        <p:txBody>
          <a:bodyPr wrap="square" rtlCol="0">
            <a:spAutoFit/>
          </a:bodyPr>
          <a:lstStyle/>
          <a:p>
            <a:r>
              <a:rPr lang="en-US" sz="1400" dirty="0" err="1" smtClean="0">
                <a:latin typeface="Times New Roman" pitchFamily="18" charset="0"/>
                <a:cs typeface="Times New Roman" pitchFamily="18" charset="0"/>
              </a:rPr>
              <a:t>Tatjana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Konjić</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Nermin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Sarajlić</a:t>
            </a:r>
            <a:endParaRPr lang="en-US" sz="1400" dirty="0" smtClean="0">
              <a:latin typeface="Times New Roman" pitchFamily="18" charset="0"/>
              <a:cs typeface="Times New Roman" pitchFamily="18" charset="0"/>
            </a:endParaRPr>
          </a:p>
          <a:p>
            <a:r>
              <a:rPr lang="en-US" sz="1400" dirty="0" err="1" smtClean="0">
                <a:latin typeface="Times New Roman" pitchFamily="18" charset="0"/>
                <a:cs typeface="Times New Roman" pitchFamily="18" charset="0"/>
              </a:rPr>
              <a:t>Univerzitet</a:t>
            </a:r>
            <a:r>
              <a:rPr lang="en-US" sz="1400" dirty="0" smtClean="0">
                <a:latin typeface="Times New Roman" pitchFamily="18" charset="0"/>
                <a:cs typeface="Times New Roman" pitchFamily="18" charset="0"/>
              </a:rPr>
              <a:t> u </a:t>
            </a:r>
            <a:r>
              <a:rPr lang="en-US" sz="1400" dirty="0" err="1" smtClean="0">
                <a:latin typeface="Times New Roman" pitchFamily="18" charset="0"/>
                <a:cs typeface="Times New Roman" pitchFamily="18" charset="0"/>
              </a:rPr>
              <a:t>Tuzli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Univerzitet</a:t>
            </a:r>
            <a:r>
              <a:rPr lang="en-US"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u </a:t>
            </a:r>
            <a:r>
              <a:rPr lang="en-US" sz="1400" dirty="0" err="1" smtClean="0">
                <a:latin typeface="Times New Roman" pitchFamily="18" charset="0"/>
                <a:cs typeface="Times New Roman" pitchFamily="18" charset="0"/>
              </a:rPr>
              <a:t>Tuzli</a:t>
            </a:r>
            <a:endParaRPr lang="en-US" sz="1400" dirty="0" smtClean="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p>
            <a:r>
              <a:rPr lang="en-US" sz="1400" dirty="0" err="1" smtClean="0">
                <a:latin typeface="Times New Roman" pitchFamily="18" charset="0"/>
                <a:cs typeface="Times New Roman" pitchFamily="18" charset="0"/>
              </a:rPr>
              <a:t>Jože</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Pihler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Saša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Mujović</a:t>
            </a:r>
            <a:endParaRPr lang="en-US" sz="1400" dirty="0" smtClean="0">
              <a:latin typeface="Times New Roman" pitchFamily="18" charset="0"/>
              <a:cs typeface="Times New Roman" pitchFamily="18" charset="0"/>
            </a:endParaRPr>
          </a:p>
          <a:p>
            <a:r>
              <a:rPr lang="en-US" sz="1400" dirty="0" err="1" smtClean="0">
                <a:latin typeface="Times New Roman" pitchFamily="18" charset="0"/>
                <a:cs typeface="Times New Roman" pitchFamily="18" charset="0"/>
              </a:rPr>
              <a:t>Univerzitet</a:t>
            </a:r>
            <a:r>
              <a:rPr lang="en-US" sz="1400" dirty="0" smtClean="0">
                <a:latin typeface="Times New Roman" pitchFamily="18" charset="0"/>
                <a:cs typeface="Times New Roman" pitchFamily="18" charset="0"/>
              </a:rPr>
              <a:t> u </a:t>
            </a:r>
            <a:r>
              <a:rPr lang="en-US" sz="1400" dirty="0" err="1" smtClean="0">
                <a:latin typeface="Times New Roman" pitchFamily="18" charset="0"/>
                <a:cs typeface="Times New Roman" pitchFamily="18" charset="0"/>
              </a:rPr>
              <a:t>Mariboru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Univerzitet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Crne</a:t>
            </a:r>
            <a:r>
              <a:rPr lang="en-US" sz="1400" dirty="0" smtClean="0">
                <a:latin typeface="Times New Roman" pitchFamily="18" charset="0"/>
                <a:cs typeface="Times New Roman" pitchFamily="18" charset="0"/>
              </a:rPr>
              <a:t> Gore</a:t>
            </a:r>
          </a:p>
          <a:p>
            <a:endParaRPr lang="en-US" sz="1400" dirty="0">
              <a:latin typeface="Times New Roman" pitchFamily="18" charset="0"/>
              <a:cs typeface="Times New Roman" pitchFamily="18" charset="0"/>
            </a:endParaRPr>
          </a:p>
          <a:p>
            <a:r>
              <a:rPr lang="en-US" sz="1400" dirty="0" smtClean="0">
                <a:latin typeface="Times New Roman" pitchFamily="18" charset="0"/>
                <a:cs typeface="Times New Roman" pitchFamily="18" charset="0"/>
              </a:rPr>
              <a:t>Zoran </a:t>
            </a:r>
            <a:r>
              <a:rPr lang="en-US" sz="1400" dirty="0" err="1" smtClean="0">
                <a:latin typeface="Times New Roman" pitchFamily="18" charset="0"/>
                <a:cs typeface="Times New Roman" pitchFamily="18" charset="0"/>
              </a:rPr>
              <a:t>Miljanić</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Vladan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Radulović</a:t>
            </a:r>
            <a:endParaRPr lang="en-US" sz="1400" dirty="0" smtClean="0">
              <a:latin typeface="Times New Roman" pitchFamily="18" charset="0"/>
              <a:cs typeface="Times New Roman" pitchFamily="18" charset="0"/>
            </a:endParaRPr>
          </a:p>
          <a:p>
            <a:r>
              <a:rPr lang="en-US" sz="1400" dirty="0" err="1" smtClean="0">
                <a:latin typeface="Times New Roman" pitchFamily="18" charset="0"/>
                <a:cs typeface="Times New Roman" pitchFamily="18" charset="0"/>
              </a:rPr>
              <a:t>Univerzitet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Crne</a:t>
            </a:r>
            <a:r>
              <a:rPr lang="en-US" sz="1400" dirty="0" smtClean="0">
                <a:latin typeface="Times New Roman" pitchFamily="18" charset="0"/>
                <a:cs typeface="Times New Roman" pitchFamily="18" charset="0"/>
              </a:rPr>
              <a:t> Gore		</a:t>
            </a:r>
            <a:r>
              <a:rPr lang="en-US" sz="1400" dirty="0" err="1" smtClean="0">
                <a:latin typeface="Times New Roman" pitchFamily="18" charset="0"/>
                <a:cs typeface="Times New Roman" pitchFamily="18" charset="0"/>
              </a:rPr>
              <a:t>Univerzitet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Crne</a:t>
            </a:r>
            <a:r>
              <a:rPr lang="en-US" sz="1400" dirty="0" smtClean="0">
                <a:latin typeface="Times New Roman" pitchFamily="18" charset="0"/>
                <a:cs typeface="Times New Roman" pitchFamily="18" charset="0"/>
              </a:rPr>
              <a:t> Gore</a:t>
            </a:r>
          </a:p>
          <a:p>
            <a:endParaRPr lang="en-US" sz="1400" dirty="0">
              <a:latin typeface="Times New Roman" pitchFamily="18" charset="0"/>
              <a:cs typeface="Times New Roman" pitchFamily="18" charset="0"/>
            </a:endParaRPr>
          </a:p>
          <a:p>
            <a:r>
              <a:rPr lang="en-US" sz="1400" dirty="0" smtClean="0">
                <a:latin typeface="Times New Roman" pitchFamily="18" charset="0"/>
                <a:cs typeface="Times New Roman" pitchFamily="18" charset="0"/>
              </a:rPr>
              <a:t>Mia </a:t>
            </a:r>
            <a:r>
              <a:rPr lang="en-US" sz="1400" dirty="0" err="1" smtClean="0">
                <a:latin typeface="Times New Roman" pitchFamily="18" charset="0"/>
                <a:cs typeface="Times New Roman" pitchFamily="18" charset="0"/>
              </a:rPr>
              <a:t>Lešić</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Admir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Jahić</a:t>
            </a:r>
            <a:endParaRPr lang="en-US" sz="1400" dirty="0" smtClean="0">
              <a:latin typeface="Times New Roman" pitchFamily="18" charset="0"/>
              <a:cs typeface="Times New Roman" pitchFamily="18" charset="0"/>
            </a:endParaRPr>
          </a:p>
          <a:p>
            <a:r>
              <a:rPr lang="en-US" sz="1400" dirty="0" err="1" smtClean="0">
                <a:latin typeface="Times New Roman" pitchFamily="18" charset="0"/>
                <a:cs typeface="Times New Roman" pitchFamily="18" charset="0"/>
              </a:rPr>
              <a:t>Elektroprenos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BiH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a.d.</a:t>
            </a:r>
            <a:r>
              <a:rPr lang="en-US" sz="1400" dirty="0" smtClean="0">
                <a:latin typeface="Times New Roman" pitchFamily="18" charset="0"/>
                <a:cs typeface="Times New Roman" pitchFamily="18" charset="0"/>
              </a:rPr>
              <a:t> Banja Luka	JP </a:t>
            </a:r>
            <a:r>
              <a:rPr lang="en-US" sz="1400" dirty="0" err="1" smtClean="0">
                <a:latin typeface="Times New Roman" pitchFamily="18" charset="0"/>
                <a:cs typeface="Times New Roman" pitchFamily="18" charset="0"/>
              </a:rPr>
              <a:t>Elektroprivreda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BiH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d.d</a:t>
            </a:r>
            <a:r>
              <a:rPr lang="en-US" sz="1400" dirty="0" smtClean="0">
                <a:latin typeface="Times New Roman" pitchFamily="18" charset="0"/>
                <a:cs typeface="Times New Roman" pitchFamily="18" charset="0"/>
              </a:rPr>
              <a:t>. Sarajevo</a:t>
            </a:r>
          </a:p>
          <a:p>
            <a:endParaRPr lang="en-US" sz="1400" dirty="0">
              <a:latin typeface="Times New Roman" pitchFamily="18" charset="0"/>
              <a:cs typeface="Times New Roman" pitchFamily="18" charset="0"/>
            </a:endParaRPr>
          </a:p>
          <a:p>
            <a:r>
              <a:rPr lang="en-US" sz="1400" dirty="0" smtClean="0">
                <a:latin typeface="Times New Roman" pitchFamily="18" charset="0"/>
                <a:cs typeface="Times New Roman" pitchFamily="18" charset="0"/>
              </a:rPr>
              <a:t>Elvis </a:t>
            </a:r>
            <a:r>
              <a:rPr lang="en-US" sz="1400" dirty="0" err="1" smtClean="0">
                <a:latin typeface="Times New Roman" pitchFamily="18" charset="0"/>
                <a:cs typeface="Times New Roman" pitchFamily="18" charset="0"/>
              </a:rPr>
              <a:t>Kasumović</a:t>
            </a:r>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JP </a:t>
            </a:r>
            <a:r>
              <a:rPr lang="en-US" sz="1400" dirty="0" err="1" smtClean="0">
                <a:latin typeface="Times New Roman" pitchFamily="18" charset="0"/>
                <a:cs typeface="Times New Roman" pitchFamily="18" charset="0"/>
              </a:rPr>
              <a:t>Komunalno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Brčko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d.o.o</a:t>
            </a:r>
            <a:r>
              <a:rPr lang="en-US" sz="1400" dirty="0" smtClean="0">
                <a:latin typeface="Times New Roman" pitchFamily="18" charset="0"/>
                <a:cs typeface="Times New Roman" pitchFamily="18" charset="0"/>
              </a:rPr>
              <a:t>.</a:t>
            </a:r>
            <a:endParaRPr lang="hr-HR" sz="1400" dirty="0" smtClean="0">
              <a:latin typeface="Times New Roman" pitchFamily="18" charset="0"/>
              <a:cs typeface="Times New Roman" pitchFamily="18" charset="0"/>
            </a:endParaRPr>
          </a:p>
        </p:txBody>
      </p:sp>
      <p:pic>
        <p:nvPicPr>
          <p:cNvPr id="8" name="Picture 7" descr="logo CG KO CIGRE"/>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3734" y="5730557"/>
            <a:ext cx="1512570" cy="95948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4A087-8DAC-4A28-8BF2-3E802806789E}" type="datetime1">
              <a:rPr lang="sr-Latn-CS" smtClean="0"/>
              <a:pPr/>
              <a:t>9.5.2015</a:t>
            </a:fld>
            <a:endParaRPr lang="hr-HR"/>
          </a:p>
        </p:txBody>
      </p:sp>
      <p:sp>
        <p:nvSpPr>
          <p:cNvPr id="3" name="Slide Number Placeholder 2"/>
          <p:cNvSpPr>
            <a:spLocks noGrp="1"/>
          </p:cNvSpPr>
          <p:nvPr>
            <p:ph type="sldNum" sz="quarter" idx="12"/>
          </p:nvPr>
        </p:nvSpPr>
        <p:spPr/>
        <p:txBody>
          <a:bodyPr/>
          <a:lstStyle/>
          <a:p>
            <a:fld id="{F58AA586-88AE-4FE6-B2E6-9E9ACE2D2F64}" type="slidenum">
              <a:rPr lang="hr-HR" smtClean="0"/>
              <a:pPr/>
              <a:t>10</a:t>
            </a:fld>
            <a:endParaRPr lang="hr-HR"/>
          </a:p>
        </p:txBody>
      </p:sp>
      <p:sp>
        <p:nvSpPr>
          <p:cNvPr id="4" name="Title 1"/>
          <p:cNvSpPr txBox="1">
            <a:spLocks/>
          </p:cNvSpPr>
          <p:nvPr/>
        </p:nvSpPr>
        <p:spPr>
          <a:xfrm>
            <a:off x="457200" y="274638"/>
            <a:ext cx="7467600" cy="508493"/>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3400" dirty="0" smtClean="0">
                <a:solidFill>
                  <a:schemeClr val="tx1"/>
                </a:solidFill>
                <a:latin typeface="Times New Roman" panose="02020603050405020304" pitchFamily="18" charset="0"/>
                <a:cs typeface="Times New Roman" panose="02020603050405020304" pitchFamily="18" charset="0"/>
              </a:rPr>
              <a:t>CRNA GORA</a:t>
            </a:r>
            <a:endParaRPr lang="bs-Latn-BA" sz="3400" dirty="0">
              <a:solidFill>
                <a:schemeClr val="tx1"/>
              </a:solidFill>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374904" y="908720"/>
            <a:ext cx="8273796" cy="4873752"/>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buFont typeface="Perpetua" panose="02020502060401020303" pitchFamily="18" charset="0"/>
              <a:buChar char="–"/>
            </a:pPr>
            <a:endParaRPr lang="bs-Latn-BA" sz="2000" dirty="0" smtClean="0">
              <a:latin typeface="Times New Roman" panose="02020603050405020304" pitchFamily="18" charset="0"/>
              <a:cs typeface="Times New Roman" panose="02020603050405020304" pitchFamily="18" charset="0"/>
            </a:endParaRPr>
          </a:p>
          <a:p>
            <a:pPr algn="just">
              <a:buFont typeface="Perpetua" panose="02020502060401020303" pitchFamily="18" charset="0"/>
              <a:buChar char="–"/>
            </a:pPr>
            <a:r>
              <a:rPr lang="bs-Latn-BA" sz="2000" dirty="0" smtClean="0">
                <a:latin typeface="Times New Roman" panose="02020603050405020304" pitchFamily="18" charset="0"/>
                <a:cs typeface="Times New Roman" panose="02020603050405020304" pitchFamily="18" charset="0"/>
              </a:rPr>
              <a:t>Stanje proizvodnje električne energije iz OIE u Crnoj Gori je sljedeće:</a:t>
            </a:r>
          </a:p>
          <a:p>
            <a:pPr lvl="1" algn="just">
              <a:buFont typeface="Perpetua" panose="02020502060401020303" pitchFamily="18" charset="0"/>
              <a:buChar char="–"/>
            </a:pPr>
            <a:r>
              <a:rPr lang="sr-Latn-CS" sz="2000" dirty="0" smtClean="0">
                <a:latin typeface="Times New Roman" panose="02020603050405020304" pitchFamily="18" charset="0"/>
                <a:cs typeface="Times New Roman" panose="02020603050405020304" pitchFamily="18" charset="0"/>
              </a:rPr>
              <a:t>2 velike HE snaga 285 MW (</a:t>
            </a:r>
            <a:r>
              <a:rPr lang="sr-Latn-CS" sz="2000" b="1" dirty="0" smtClean="0">
                <a:latin typeface="Times New Roman" panose="02020603050405020304" pitchFamily="18" charset="0"/>
                <a:cs typeface="Times New Roman" panose="02020603050405020304" pitchFamily="18" charset="0"/>
              </a:rPr>
              <a:t>HE "Perućica"</a:t>
            </a:r>
            <a:r>
              <a:rPr lang="sr-Latn-CS" sz="2000" dirty="0" smtClean="0">
                <a:latin typeface="Times New Roman" panose="02020603050405020304" pitchFamily="18" charset="0"/>
                <a:cs typeface="Times New Roman" panose="02020603050405020304" pitchFamily="18" charset="0"/>
              </a:rPr>
              <a:t>) i 342 MW (</a:t>
            </a:r>
            <a:r>
              <a:rPr lang="sr-Latn-CS" sz="2000" b="1" dirty="0" smtClean="0">
                <a:latin typeface="Times New Roman" panose="02020603050405020304" pitchFamily="18" charset="0"/>
                <a:cs typeface="Times New Roman" panose="02020603050405020304" pitchFamily="18" charset="0"/>
              </a:rPr>
              <a:t>HE "Piva") </a:t>
            </a:r>
            <a:r>
              <a:rPr lang="sr-Latn-CS" sz="2000" dirty="0" smtClean="0">
                <a:latin typeface="Times New Roman" panose="02020603050405020304" pitchFamily="18" charset="0"/>
                <a:cs typeface="Times New Roman" panose="02020603050405020304" pitchFamily="18" charset="0"/>
              </a:rPr>
              <a:t>koje proizvode 59,3% od ukupne proizvedene električne energije</a:t>
            </a:r>
            <a:endParaRPr lang="bs-Latn-BA" sz="2000" dirty="0" smtClean="0">
              <a:latin typeface="Times New Roman" panose="02020603050405020304" pitchFamily="18" charset="0"/>
              <a:cs typeface="Times New Roman" panose="02020603050405020304" pitchFamily="18" charset="0"/>
            </a:endParaRPr>
          </a:p>
          <a:p>
            <a:pPr lvl="1" algn="just">
              <a:buFont typeface="Perpetua" panose="02020502060401020303" pitchFamily="18" charset="0"/>
              <a:buChar char="–"/>
            </a:pPr>
            <a:r>
              <a:rPr lang="sr-Latn-CS" sz="2000" dirty="0" smtClean="0">
                <a:latin typeface="Times New Roman" panose="02020603050405020304" pitchFamily="18" charset="0"/>
                <a:cs typeface="Times New Roman" panose="02020603050405020304" pitchFamily="18" charset="0"/>
              </a:rPr>
              <a:t>Male HE ukupne instalisane snage 9 MW koje u ukupnoj proizvedenoj električnoj energiji učestvuju sa 0,7%. Većina postojećih mHE su u vlasništvu EPCG i izgrađene su prije stupanja na snagu regulative o subvencioniranom otkupu</a:t>
            </a:r>
            <a:endParaRPr lang="bs-Latn-BA" sz="2000" dirty="0" smtClean="0">
              <a:latin typeface="Times New Roman" panose="02020603050405020304" pitchFamily="18" charset="0"/>
              <a:cs typeface="Times New Roman" panose="02020603050405020304" pitchFamily="18" charset="0"/>
            </a:endParaRPr>
          </a:p>
          <a:p>
            <a:pPr algn="just">
              <a:buFont typeface="Perpetua" panose="02020502060401020303" pitchFamily="18" charset="0"/>
              <a:buChar char="–"/>
            </a:pPr>
            <a:r>
              <a:rPr lang="en-US" sz="2000" dirty="0">
                <a:latin typeface="Times New Roman" panose="02020603050405020304" pitchFamily="18" charset="0"/>
                <a:cs typeface="Times New Roman" panose="02020603050405020304" pitchFamily="18" charset="0"/>
              </a:rPr>
              <a:t>O</a:t>
            </a:r>
            <a:r>
              <a:rPr lang="bs-Latn-BA" sz="2000" dirty="0" smtClean="0">
                <a:latin typeface="Times New Roman" panose="02020603050405020304" pitchFamily="18" charset="0"/>
                <a:cs typeface="Times New Roman" panose="02020603050405020304" pitchFamily="18" charset="0"/>
              </a:rPr>
              <a:t>d ukupne proizvedene količine električne energije iz elektrana u Crnoj Gori, 60% je iz OIE, tj. Hidroelektrana</a:t>
            </a:r>
            <a:r>
              <a:rPr lang="en-US" sz="2000" dirty="0" smtClean="0">
                <a:latin typeface="Times New Roman" panose="02020603050405020304" pitchFamily="18" charset="0"/>
                <a:cs typeface="Times New Roman" panose="02020603050405020304" pitchFamily="18" charset="0"/>
              </a:rPr>
              <a:t>.</a:t>
            </a:r>
          </a:p>
          <a:p>
            <a:pPr algn="just">
              <a:buFont typeface="Perpetua" panose="02020502060401020303" pitchFamily="18" charset="0"/>
              <a:buChar char="–"/>
            </a:pPr>
            <a:r>
              <a:rPr lang="en-US" sz="2000" dirty="0" smtClean="0">
                <a:latin typeface="Times New Roman" panose="02020603050405020304" pitchFamily="18" charset="0"/>
                <a:cs typeface="Times New Roman" panose="02020603050405020304" pitchFamily="18" charset="0"/>
              </a:rPr>
              <a:t>U </a:t>
            </a:r>
            <a:r>
              <a:rPr lang="en-US" sz="2000" dirty="0" err="1" smtClean="0">
                <a:latin typeface="Times New Roman" panose="02020603050405020304" pitchFamily="18" charset="0"/>
                <a:cs typeface="Times New Roman" panose="02020603050405020304" pitchFamily="18" charset="0"/>
              </a:rPr>
              <a:t>Crnoj</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Gori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postoji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samo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jedna</a:t>
            </a:r>
            <a:r>
              <a:rPr lang="en-US" sz="2000" dirty="0" smtClean="0">
                <a:latin typeface="Times New Roman" panose="02020603050405020304" pitchFamily="18" charset="0"/>
                <a:cs typeface="Times New Roman" panose="02020603050405020304" pitchFamily="18" charset="0"/>
              </a:rPr>
              <a:t> mala HE </a:t>
            </a:r>
            <a:r>
              <a:rPr lang="en-US" sz="2000" dirty="0" err="1" smtClean="0">
                <a:latin typeface="Times New Roman" panose="02020603050405020304" pitchFamily="18" charset="0"/>
                <a:cs typeface="Times New Roman" panose="02020603050405020304" pitchFamily="18" charset="0"/>
              </a:rPr>
              <a:t>koja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ima</a:t>
            </a:r>
            <a:r>
              <a:rPr lang="en-US" sz="2000" dirty="0" smtClean="0">
                <a:latin typeface="Times New Roman" panose="02020603050405020304" pitchFamily="18" charset="0"/>
                <a:cs typeface="Times New Roman" panose="02020603050405020304" pitchFamily="18" charset="0"/>
              </a:rPr>
              <a:t> status </a:t>
            </a:r>
            <a:r>
              <a:rPr lang="en-US" sz="2000" dirty="0" err="1" smtClean="0">
                <a:latin typeface="Times New Roman" panose="02020603050405020304" pitchFamily="18" charset="0"/>
                <a:cs typeface="Times New Roman" panose="02020603050405020304" pitchFamily="18" charset="0"/>
              </a:rPr>
              <a:t>povlaštenog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proizvođača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električne</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energije</a:t>
            </a:r>
            <a:r>
              <a:rPr lang="en-US" sz="2000" dirty="0" smtClean="0">
                <a:latin typeface="Times New Roman" panose="02020603050405020304" pitchFamily="18" charset="0"/>
                <a:cs typeface="Times New Roman" panose="02020603050405020304" pitchFamily="18" charset="0"/>
              </a:rPr>
              <a:t>, a u </a:t>
            </a:r>
            <a:r>
              <a:rPr lang="en-US" sz="2000" dirty="0" err="1" smtClean="0">
                <a:latin typeface="Times New Roman" panose="02020603050405020304" pitchFamily="18" charset="0"/>
                <a:cs typeface="Times New Roman" panose="02020603050405020304" pitchFamily="18" charset="0"/>
              </a:rPr>
              <a:t>proceduri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izgradnje</a:t>
            </a:r>
            <a:r>
              <a:rPr lang="en-US" sz="2000" dirty="0" smtClean="0">
                <a:latin typeface="Times New Roman" panose="02020603050405020304" pitchFamily="18" charset="0"/>
                <a:cs typeface="Times New Roman" panose="02020603050405020304" pitchFamily="18" charset="0"/>
              </a:rPr>
              <a:t> je </a:t>
            </a:r>
            <a:r>
              <a:rPr lang="en-US" sz="2000" dirty="0" err="1" smtClean="0">
                <a:latin typeface="Times New Roman" panose="02020603050405020304" pitchFamily="18" charset="0"/>
                <a:cs typeface="Times New Roman" panose="02020603050405020304" pitchFamily="18" charset="0"/>
              </a:rPr>
              <a:t>još</a:t>
            </a:r>
            <a:r>
              <a:rPr lang="en-US" sz="2000" dirty="0" smtClean="0">
                <a:latin typeface="Times New Roman" panose="02020603050405020304" pitchFamily="18" charset="0"/>
                <a:cs typeface="Times New Roman" panose="02020603050405020304" pitchFamily="18" charset="0"/>
              </a:rPr>
              <a:t> 13 </a:t>
            </a:r>
            <a:r>
              <a:rPr lang="en-US" sz="2000" dirty="0" err="1" smtClean="0">
                <a:latin typeface="Times New Roman" panose="02020603050405020304" pitchFamily="18" charset="0"/>
                <a:cs typeface="Times New Roman" panose="02020603050405020304" pitchFamily="18" charset="0"/>
              </a:rPr>
              <a:t>malih</a:t>
            </a:r>
            <a:r>
              <a:rPr lang="en-US" sz="2000" dirty="0" smtClean="0">
                <a:latin typeface="Times New Roman" panose="02020603050405020304" pitchFamily="18" charset="0"/>
                <a:cs typeface="Times New Roman" panose="02020603050405020304" pitchFamily="18" charset="0"/>
              </a:rPr>
              <a:t> HE </a:t>
            </a:r>
            <a:r>
              <a:rPr lang="en-US" sz="2000" dirty="0" err="1" smtClean="0">
                <a:latin typeface="Times New Roman" panose="02020603050405020304" pitchFamily="18" charset="0"/>
                <a:cs typeface="Times New Roman" panose="02020603050405020304" pitchFamily="18" charset="0"/>
              </a:rPr>
              <a:t>pojedinačnih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snaga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iznad</a:t>
            </a:r>
            <a:r>
              <a:rPr lang="en-US" sz="2000" dirty="0" smtClean="0">
                <a:latin typeface="Times New Roman" panose="02020603050405020304" pitchFamily="18" charset="0"/>
                <a:cs typeface="Times New Roman" panose="02020603050405020304" pitchFamily="18" charset="0"/>
              </a:rPr>
              <a:t> 1 MW </a:t>
            </a:r>
            <a:r>
              <a:rPr lang="en-US" sz="2000" dirty="0" err="1" smtClean="0">
                <a:latin typeface="Times New Roman" panose="02020603050405020304" pitchFamily="18" charset="0"/>
                <a:cs typeface="Times New Roman" panose="02020603050405020304" pitchFamily="18" charset="0"/>
              </a:rPr>
              <a:t>i</a:t>
            </a:r>
            <a:r>
              <a:rPr lang="en-US" sz="2000" dirty="0" smtClean="0">
                <a:latin typeface="Times New Roman" panose="02020603050405020304" pitchFamily="18" charset="0"/>
                <a:cs typeface="Times New Roman" panose="02020603050405020304" pitchFamily="18" charset="0"/>
              </a:rPr>
              <a:t> </a:t>
            </a:r>
            <a:r>
              <a:rPr lang="hr-HR" sz="2000" dirty="0" smtClean="0">
                <a:latin typeface="Times New Roman" panose="02020603050405020304" pitchFamily="18" charset="0"/>
                <a:cs typeface="Times New Roman" panose="02020603050405020304" pitchFamily="18" charset="0"/>
              </a:rPr>
              <a:t>8 malih HE pojedinačne snage ispod 1 MW.</a:t>
            </a:r>
            <a:endParaRPr lang="bs-Latn-B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5367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4A087-8DAC-4A28-8BF2-3E802806789E}" type="datetime1">
              <a:rPr lang="sr-Latn-CS" smtClean="0"/>
              <a:pPr/>
              <a:t>9.5.2015</a:t>
            </a:fld>
            <a:endParaRPr lang="hr-HR"/>
          </a:p>
        </p:txBody>
      </p:sp>
      <p:sp>
        <p:nvSpPr>
          <p:cNvPr id="3" name="Slide Number Placeholder 2"/>
          <p:cNvSpPr>
            <a:spLocks noGrp="1"/>
          </p:cNvSpPr>
          <p:nvPr>
            <p:ph type="sldNum" sz="quarter" idx="12"/>
          </p:nvPr>
        </p:nvSpPr>
        <p:spPr/>
        <p:txBody>
          <a:bodyPr/>
          <a:lstStyle/>
          <a:p>
            <a:fld id="{F58AA586-88AE-4FE6-B2E6-9E9ACE2D2F64}" type="slidenum">
              <a:rPr lang="hr-HR" smtClean="0"/>
              <a:pPr/>
              <a:t>11</a:t>
            </a:fld>
            <a:endParaRPr lang="hr-HR"/>
          </a:p>
        </p:txBody>
      </p:sp>
      <p:sp>
        <p:nvSpPr>
          <p:cNvPr id="4" name="Title 1"/>
          <p:cNvSpPr txBox="1">
            <a:spLocks/>
          </p:cNvSpPr>
          <p:nvPr/>
        </p:nvSpPr>
        <p:spPr>
          <a:xfrm>
            <a:off x="457200" y="274638"/>
            <a:ext cx="7467600" cy="508493"/>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3400" dirty="0" smtClean="0">
                <a:solidFill>
                  <a:schemeClr val="tx1"/>
                </a:solidFill>
                <a:latin typeface="Times New Roman" panose="02020603050405020304" pitchFamily="18" charset="0"/>
                <a:cs typeface="Times New Roman" panose="02020603050405020304" pitchFamily="18" charset="0"/>
              </a:rPr>
              <a:t>CRNA GORA</a:t>
            </a:r>
            <a:endParaRPr lang="bs-Latn-BA" sz="3400" dirty="0">
              <a:solidFill>
                <a:schemeClr val="tx1"/>
              </a:solidFill>
              <a:latin typeface="Times New Roman" panose="02020603050405020304" pitchFamily="18" charset="0"/>
              <a:cs typeface="Times New Roman" panose="02020603050405020304" pitchFamily="18" charset="0"/>
            </a:endParaRPr>
          </a:p>
        </p:txBody>
      </p:sp>
      <p:pic>
        <p:nvPicPr>
          <p:cNvPr id="5" name="Picture 4" descr="Slika 5.tif"/>
          <p:cNvPicPr>
            <a:picLocks noChangeAspect="1"/>
          </p:cNvPicPr>
          <p:nvPr/>
        </p:nvPicPr>
        <p:blipFill>
          <a:blip r:embed="rId2" cstate="print"/>
          <a:stretch>
            <a:fillRect/>
          </a:stretch>
        </p:blipFill>
        <p:spPr>
          <a:xfrm>
            <a:off x="1374429" y="1886146"/>
            <a:ext cx="6550371" cy="4248472"/>
          </a:xfrm>
          <a:prstGeom prst="rect">
            <a:avLst/>
          </a:prstGeom>
        </p:spPr>
      </p:pic>
      <p:sp>
        <p:nvSpPr>
          <p:cNvPr id="6" name="Rectangle 5"/>
          <p:cNvSpPr/>
          <p:nvPr/>
        </p:nvSpPr>
        <p:spPr>
          <a:xfrm>
            <a:off x="539552" y="1164133"/>
            <a:ext cx="7560840" cy="646331"/>
          </a:xfrm>
          <a:prstGeom prst="rect">
            <a:avLst/>
          </a:prstGeom>
        </p:spPr>
        <p:txBody>
          <a:bodyPr wrap="square">
            <a:spAutoFit/>
          </a:bodyPr>
          <a:lstStyle/>
          <a:p>
            <a:pPr marL="285750" indent="-285750" algn="just">
              <a:buFont typeface="Perpetua" panose="02020502060401020303" pitchFamily="18" charset="0"/>
              <a:buChar char="–"/>
            </a:pPr>
            <a:r>
              <a:rPr lang="sr-Latn-CS" dirty="0">
                <a:latin typeface="Times New Roman" panose="02020603050405020304" pitchFamily="18" charset="0"/>
                <a:cs typeface="Times New Roman" panose="02020603050405020304" pitchFamily="18" charset="0"/>
              </a:rPr>
              <a:t>Projekcija proizvodnje električne energije iz OIE do 2030 godine sa strukturom </a:t>
            </a:r>
            <a:r>
              <a:rPr lang="sr-Latn-CS" dirty="0" smtClean="0">
                <a:latin typeface="Times New Roman" panose="02020603050405020304" pitchFamily="18" charset="0"/>
                <a:cs typeface="Times New Roman" panose="02020603050405020304" pitchFamily="18" charset="0"/>
              </a:rPr>
              <a:t>OIE: </a:t>
            </a:r>
            <a:endParaRPr lang="bs-Latn-B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14490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4A087-8DAC-4A28-8BF2-3E802806789E}" type="datetime1">
              <a:rPr lang="sr-Latn-CS" smtClean="0"/>
              <a:pPr/>
              <a:t>9.5.2015</a:t>
            </a:fld>
            <a:endParaRPr lang="hr-HR"/>
          </a:p>
        </p:txBody>
      </p:sp>
      <p:sp>
        <p:nvSpPr>
          <p:cNvPr id="3" name="Slide Number Placeholder 2"/>
          <p:cNvSpPr>
            <a:spLocks noGrp="1"/>
          </p:cNvSpPr>
          <p:nvPr>
            <p:ph type="sldNum" sz="quarter" idx="12"/>
          </p:nvPr>
        </p:nvSpPr>
        <p:spPr/>
        <p:txBody>
          <a:bodyPr/>
          <a:lstStyle/>
          <a:p>
            <a:fld id="{F58AA586-88AE-4FE6-B2E6-9E9ACE2D2F64}" type="slidenum">
              <a:rPr lang="hr-HR" smtClean="0"/>
              <a:pPr/>
              <a:t>12</a:t>
            </a:fld>
            <a:endParaRPr lang="hr-HR"/>
          </a:p>
        </p:txBody>
      </p:sp>
      <p:sp>
        <p:nvSpPr>
          <p:cNvPr id="4" name="Title 1"/>
          <p:cNvSpPr txBox="1">
            <a:spLocks/>
          </p:cNvSpPr>
          <p:nvPr/>
        </p:nvSpPr>
        <p:spPr>
          <a:xfrm>
            <a:off x="457200" y="274638"/>
            <a:ext cx="7467600" cy="508493"/>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3400" dirty="0" smtClean="0">
                <a:solidFill>
                  <a:schemeClr val="tx1"/>
                </a:solidFill>
                <a:latin typeface="Times New Roman" panose="02020603050405020304" pitchFamily="18" charset="0"/>
                <a:cs typeface="Times New Roman" panose="02020603050405020304" pitchFamily="18" charset="0"/>
              </a:rPr>
              <a:t>CRNA GORA</a:t>
            </a:r>
            <a:endParaRPr lang="bs-Latn-BA" sz="3400"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cstate="print"/>
          <a:srcRect t="1418"/>
          <a:stretch/>
        </p:blipFill>
        <p:spPr>
          <a:xfrm>
            <a:off x="1912882" y="1950291"/>
            <a:ext cx="4390988" cy="2424311"/>
          </a:xfrm>
          <a:prstGeom prst="rect">
            <a:avLst/>
          </a:prstGeom>
        </p:spPr>
      </p:pic>
      <p:sp>
        <p:nvSpPr>
          <p:cNvPr id="6" name="Rectangle 5"/>
          <p:cNvSpPr/>
          <p:nvPr/>
        </p:nvSpPr>
        <p:spPr>
          <a:xfrm>
            <a:off x="291952" y="905046"/>
            <a:ext cx="7632848" cy="923330"/>
          </a:xfrm>
          <a:prstGeom prst="rect">
            <a:avLst/>
          </a:prstGeom>
        </p:spPr>
        <p:txBody>
          <a:bodyPr wrap="square">
            <a:spAutoFit/>
          </a:bodyPr>
          <a:lstStyle/>
          <a:p>
            <a:pPr marL="285750" indent="-285750" algn="just">
              <a:buFont typeface="Times New Roman" panose="02020603050405020304" pitchFamily="18" charset="0"/>
              <a:buChar char="–"/>
            </a:pPr>
            <a:r>
              <a:rPr lang="pt-BR" dirty="0">
                <a:latin typeface="Times New Roman" panose="02020603050405020304" pitchFamily="18" charset="0"/>
                <a:cs typeface="Times New Roman" panose="02020603050405020304" pitchFamily="18" charset="0"/>
              </a:rPr>
              <a:t>Na području </a:t>
            </a:r>
            <a:r>
              <a:rPr lang="hr-HR" dirty="0" smtClean="0">
                <a:latin typeface="Times New Roman" panose="02020603050405020304" pitchFamily="18" charset="0"/>
                <a:cs typeface="Times New Roman" panose="02020603050405020304" pitchFamily="18" charset="0"/>
              </a:rPr>
              <a:t>Crne Gore </a:t>
            </a:r>
            <a:r>
              <a:rPr lang="pt-BR" dirty="0" smtClean="0">
                <a:latin typeface="Times New Roman" panose="02020603050405020304" pitchFamily="18" charset="0"/>
                <a:cs typeface="Times New Roman" panose="02020603050405020304" pitchFamily="18" charset="0"/>
              </a:rPr>
              <a:t>elektroenergetski </a:t>
            </a:r>
            <a:r>
              <a:rPr lang="pt-BR" dirty="0">
                <a:latin typeface="Times New Roman" panose="02020603050405020304" pitchFamily="18" charset="0"/>
                <a:cs typeface="Times New Roman" panose="02020603050405020304" pitchFamily="18" charset="0"/>
              </a:rPr>
              <a:t>sektor, a posebno sektor obnovljivih izvora, uređuje se </a:t>
            </a:r>
            <a:r>
              <a:rPr lang="hr-HR" b="1" dirty="0" smtClean="0">
                <a:latin typeface="Times New Roman" panose="02020603050405020304" pitchFamily="18" charset="0"/>
                <a:cs typeface="Times New Roman" panose="02020603050405020304" pitchFamily="18" charset="0"/>
              </a:rPr>
              <a:t>Zakonom o energetici, Strategijom razvoja energetike i Akcionim planom.</a:t>
            </a:r>
            <a:endParaRPr lang="pt-BR" dirty="0">
              <a:latin typeface="Times New Roman" panose="02020603050405020304" pitchFamily="18" charset="0"/>
              <a:cs typeface="Times New Roman" panose="02020603050405020304" pitchFamily="18" charset="0"/>
            </a:endParaRPr>
          </a:p>
        </p:txBody>
      </p:sp>
      <p:sp>
        <p:nvSpPr>
          <p:cNvPr id="7" name="Rectangle 6"/>
          <p:cNvSpPr/>
          <p:nvPr/>
        </p:nvSpPr>
        <p:spPr>
          <a:xfrm>
            <a:off x="291952" y="4593132"/>
            <a:ext cx="8456512" cy="923330"/>
          </a:xfrm>
          <a:prstGeom prst="rect">
            <a:avLst/>
          </a:prstGeom>
        </p:spPr>
        <p:txBody>
          <a:bodyPr wrap="square">
            <a:spAutoFit/>
          </a:bodyPr>
          <a:lstStyle/>
          <a:p>
            <a:pPr marL="285750" indent="-285750" algn="just">
              <a:buFont typeface="Times New Roman" panose="02020603050405020304" pitchFamily="18" charset="0"/>
              <a:buChar char="–"/>
            </a:pPr>
            <a:r>
              <a:rPr lang="hr-HR" dirty="0" smtClean="0">
                <a:latin typeface="Times New Roman" panose="02020603050405020304" pitchFamily="18" charset="0"/>
                <a:cs typeface="Times New Roman" panose="02020603050405020304" pitchFamily="18" charset="0"/>
              </a:rPr>
              <a:t>Povlašteni proizvođači mogu steći pravo na poticajnu cijenu za proizvedenu električnu energiju koja se utvrđuje tarifnim sistemom za proizvodnju električne energije iz OIE i EK:</a:t>
            </a:r>
            <a:endParaRPr lang="pt-BR" dirty="0">
              <a:latin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700697160"/>
              </p:ext>
            </p:extLst>
          </p:nvPr>
        </p:nvGraphicFramePr>
        <p:xfrm>
          <a:off x="899592" y="5516462"/>
          <a:ext cx="6768752" cy="1072591"/>
        </p:xfrm>
        <a:graphic>
          <a:graphicData uri="http://schemas.openxmlformats.org/drawingml/2006/table">
            <a:tbl>
              <a:tblPr firstRow="1" bandRow="1">
                <a:tableStyleId>{073A0DAA-6AF3-43AB-8588-CEC1D06C72B9}</a:tableStyleId>
              </a:tblPr>
              <a:tblGrid>
                <a:gridCol w="4680520"/>
                <a:gridCol w="2088232"/>
              </a:tblGrid>
              <a:tr h="330357">
                <a:tc>
                  <a:txBody>
                    <a:bodyPr/>
                    <a:lstStyle/>
                    <a:p>
                      <a:pPr algn="l"/>
                      <a:r>
                        <a:rPr lang="hr-HR" sz="1400" dirty="0" smtClean="0">
                          <a:latin typeface="Times New Roman" panose="02020603050405020304" pitchFamily="18" charset="0"/>
                          <a:cs typeface="Times New Roman" panose="02020603050405020304" pitchFamily="18" charset="0"/>
                        </a:rPr>
                        <a:t>Vrsta izvora</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hr-HR" sz="1400" baseline="0" dirty="0" smtClean="0">
                          <a:latin typeface="Times New Roman" panose="02020603050405020304" pitchFamily="18" charset="0"/>
                          <a:cs typeface="Times New Roman" panose="02020603050405020304" pitchFamily="18" charset="0"/>
                        </a:rPr>
                        <a:t>C</a:t>
                      </a:r>
                      <a:r>
                        <a:rPr lang="en-US" sz="1400" baseline="0" dirty="0" err="1" smtClean="0">
                          <a:latin typeface="Times New Roman" panose="02020603050405020304" pitchFamily="18" charset="0"/>
                          <a:cs typeface="Times New Roman" panose="02020603050405020304" pitchFamily="18" charset="0"/>
                        </a:rPr>
                        <a:t>ijena</a:t>
                      </a:r>
                      <a:r>
                        <a:rPr lang="en-US" sz="1400" baseline="0" dirty="0" smtClean="0">
                          <a:latin typeface="Times New Roman" panose="02020603050405020304" pitchFamily="18" charset="0"/>
                          <a:cs typeface="Times New Roman" panose="02020603050405020304" pitchFamily="18" charset="0"/>
                        </a:rPr>
                        <a:t> (</a:t>
                      </a:r>
                      <a:r>
                        <a:rPr lang="hr-HR" sz="1400" baseline="0" dirty="0" smtClean="0">
                          <a:latin typeface="Times New Roman" panose="02020603050405020304" pitchFamily="18" charset="0"/>
                          <a:cs typeface="Times New Roman" panose="02020603050405020304" pitchFamily="18" charset="0"/>
                        </a:rPr>
                        <a:t>centi €</a:t>
                      </a:r>
                      <a:r>
                        <a:rPr lang="en-US" sz="1400" baseline="0" dirty="0" smtClean="0">
                          <a:latin typeface="Times New Roman" panose="02020603050405020304" pitchFamily="18" charset="0"/>
                          <a:cs typeface="Times New Roman" panose="02020603050405020304" pitchFamily="18" charset="0"/>
                        </a:rPr>
                        <a:t>/kWh)</a:t>
                      </a:r>
                      <a:endParaRPr lang="en-US" sz="1400" dirty="0">
                        <a:latin typeface="Times New Roman" panose="02020603050405020304" pitchFamily="18" charset="0"/>
                        <a:cs typeface="Times New Roman" panose="02020603050405020304" pitchFamily="18" charset="0"/>
                      </a:endParaRPr>
                    </a:p>
                  </a:txBody>
                  <a:tcPr/>
                </a:tc>
              </a:tr>
              <a:tr h="371117">
                <a:tc>
                  <a:txBody>
                    <a:bodyPr/>
                    <a:lstStyle/>
                    <a:p>
                      <a:r>
                        <a:rPr lang="hr-HR" sz="1400" dirty="0" smtClean="0">
                          <a:latin typeface="Times New Roman" panose="02020603050405020304" pitchFamily="18" charset="0"/>
                          <a:cs typeface="Times New Roman" panose="02020603050405020304" pitchFamily="18" charset="0"/>
                        </a:rPr>
                        <a:t>vjetroelektrane</a:t>
                      </a:r>
                      <a:endParaRPr lang="en-US" sz="1400" dirty="0">
                        <a:latin typeface="Times New Roman" panose="02020603050405020304" pitchFamily="18" charset="0"/>
                        <a:cs typeface="Times New Roman" panose="02020603050405020304" pitchFamily="18" charset="0"/>
                      </a:endParaRPr>
                    </a:p>
                  </a:txBody>
                  <a:tcPr/>
                </a:tc>
                <a:tc>
                  <a:txBody>
                    <a:bodyPr/>
                    <a:lstStyle/>
                    <a:p>
                      <a:r>
                        <a:rPr lang="hr-HR" sz="1400" dirty="0" smtClean="0">
                          <a:latin typeface="Times New Roman" panose="02020603050405020304" pitchFamily="18" charset="0"/>
                          <a:cs typeface="Times New Roman" panose="02020603050405020304" pitchFamily="18" charset="0"/>
                        </a:rPr>
                        <a:t>9,60</a:t>
                      </a:r>
                      <a:endParaRPr lang="en-US" sz="1400" dirty="0">
                        <a:latin typeface="Times New Roman" panose="02020603050405020304" pitchFamily="18" charset="0"/>
                        <a:cs typeface="Times New Roman" panose="02020603050405020304" pitchFamily="18" charset="0"/>
                      </a:endParaRPr>
                    </a:p>
                  </a:txBody>
                  <a:tcPr/>
                </a:tc>
              </a:tr>
              <a:tr h="371117">
                <a:tc>
                  <a:txBody>
                    <a:bodyPr/>
                    <a:lstStyle/>
                    <a:p>
                      <a:r>
                        <a:rPr lang="hr-HR" sz="1400" dirty="0" smtClean="0">
                          <a:latin typeface="Times New Roman" panose="02020603050405020304" pitchFamily="18" charset="0"/>
                          <a:cs typeface="Times New Roman" panose="02020603050405020304" pitchFamily="18" charset="0"/>
                        </a:rPr>
                        <a:t>solarne elektrane na</a:t>
                      </a:r>
                      <a:r>
                        <a:rPr lang="hr-HR" sz="1400" baseline="0" dirty="0" smtClean="0">
                          <a:latin typeface="Times New Roman" panose="02020603050405020304" pitchFamily="18" charset="0"/>
                          <a:cs typeface="Times New Roman" panose="02020603050405020304" pitchFamily="18" charset="0"/>
                        </a:rPr>
                        <a:t> zgradama ili građevinskim kontrukcijama</a:t>
                      </a:r>
                      <a:endParaRPr lang="en-US" sz="1400" dirty="0">
                        <a:latin typeface="Times New Roman" panose="02020603050405020304" pitchFamily="18" charset="0"/>
                        <a:cs typeface="Times New Roman" panose="02020603050405020304" pitchFamily="18" charset="0"/>
                      </a:endParaRPr>
                    </a:p>
                  </a:txBody>
                  <a:tcPr/>
                </a:tc>
                <a:tc>
                  <a:txBody>
                    <a:bodyPr/>
                    <a:lstStyle/>
                    <a:p>
                      <a:r>
                        <a:rPr lang="hr-HR" sz="1400" dirty="0" smtClean="0">
                          <a:latin typeface="Times New Roman" panose="02020603050405020304" pitchFamily="18" charset="0"/>
                          <a:cs typeface="Times New Roman" panose="02020603050405020304" pitchFamily="18" charset="0"/>
                        </a:rPr>
                        <a:t>15,00</a:t>
                      </a:r>
                      <a:endParaRPr lang="en-US" sz="14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xmlns="" val="3682072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4A087-8DAC-4A28-8BF2-3E802806789E}" type="datetime1">
              <a:rPr lang="sr-Latn-CS" smtClean="0"/>
              <a:pPr/>
              <a:t>9.5.2015</a:t>
            </a:fld>
            <a:endParaRPr lang="hr-HR"/>
          </a:p>
        </p:txBody>
      </p:sp>
      <p:sp>
        <p:nvSpPr>
          <p:cNvPr id="3" name="Slide Number Placeholder 2"/>
          <p:cNvSpPr>
            <a:spLocks noGrp="1"/>
          </p:cNvSpPr>
          <p:nvPr>
            <p:ph type="sldNum" sz="quarter" idx="12"/>
          </p:nvPr>
        </p:nvSpPr>
        <p:spPr/>
        <p:txBody>
          <a:bodyPr/>
          <a:lstStyle/>
          <a:p>
            <a:fld id="{F58AA586-88AE-4FE6-B2E6-9E9ACE2D2F64}" type="slidenum">
              <a:rPr lang="hr-HR" smtClean="0"/>
              <a:pPr/>
              <a:t>13</a:t>
            </a:fld>
            <a:endParaRPr lang="hr-HR"/>
          </a:p>
        </p:txBody>
      </p:sp>
      <p:sp>
        <p:nvSpPr>
          <p:cNvPr id="4" name="Title 1"/>
          <p:cNvSpPr txBox="1">
            <a:spLocks/>
          </p:cNvSpPr>
          <p:nvPr/>
        </p:nvSpPr>
        <p:spPr>
          <a:xfrm>
            <a:off x="457200" y="274638"/>
            <a:ext cx="7467600" cy="508493"/>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hr-HR" sz="3400" dirty="0" smtClean="0">
                <a:solidFill>
                  <a:schemeClr val="tx1"/>
                </a:solidFill>
                <a:latin typeface="Times New Roman" panose="02020603050405020304" pitchFamily="18" charset="0"/>
                <a:cs typeface="Times New Roman" panose="02020603050405020304" pitchFamily="18" charset="0"/>
              </a:rPr>
              <a:t>ZAKLJUČCI</a:t>
            </a:r>
            <a:endParaRPr lang="bs-Latn-BA" sz="34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457200" y="1028343"/>
            <a:ext cx="8003232" cy="4478149"/>
          </a:xfrm>
          <a:prstGeom prst="rect">
            <a:avLst/>
          </a:prstGeom>
        </p:spPr>
        <p:txBody>
          <a:bodyPr wrap="square">
            <a:spAutoFit/>
          </a:bodyPr>
          <a:lstStyle/>
          <a:p>
            <a:pPr marL="285750" indent="-285750" algn="just">
              <a:buFont typeface="Perpetua" panose="02020502060401020303" pitchFamily="18" charset="0"/>
              <a:buChar char="–"/>
            </a:pPr>
            <a:r>
              <a:rPr lang="sr-Latn-CS" sz="1900" dirty="0">
                <a:latin typeface="Times New Roman" panose="02020603050405020304" pitchFamily="18" charset="0"/>
                <a:cs typeface="Times New Roman" panose="02020603050405020304" pitchFamily="18" charset="0"/>
              </a:rPr>
              <a:t>Iako neke zemlje aktuelnom proizvodnjom električne energije zadovoljavaju potrebe sopstvenog konzuma, konstatovana je zajednička intencija ka povećanju proizvodnje iz OIE, kako bi se poštovale preporuke EU. </a:t>
            </a:r>
            <a:endParaRPr lang="sr-Latn-CS" sz="1900" dirty="0" smtClean="0">
              <a:latin typeface="Times New Roman" panose="02020603050405020304" pitchFamily="18" charset="0"/>
              <a:cs typeface="Times New Roman" panose="02020603050405020304" pitchFamily="18" charset="0"/>
            </a:endParaRPr>
          </a:p>
          <a:p>
            <a:pPr marL="285750" indent="-285750" algn="just">
              <a:buFont typeface="Perpetua" panose="02020502060401020303" pitchFamily="18" charset="0"/>
              <a:buChar char="–"/>
            </a:pPr>
            <a:endParaRPr lang="sr-Latn-CS" sz="1900" dirty="0">
              <a:latin typeface="Times New Roman" panose="02020603050405020304" pitchFamily="18" charset="0"/>
              <a:cs typeface="Times New Roman" panose="02020603050405020304" pitchFamily="18" charset="0"/>
            </a:endParaRPr>
          </a:p>
          <a:p>
            <a:pPr marL="285750" indent="-285750" algn="just">
              <a:buFont typeface="Perpetua" panose="02020502060401020303" pitchFamily="18" charset="0"/>
              <a:buChar char="–"/>
            </a:pPr>
            <a:r>
              <a:rPr lang="sr-Latn-CS" sz="1900" dirty="0">
                <a:latin typeface="Times New Roman" panose="02020603050405020304" pitchFamily="18" charset="0"/>
                <a:cs typeface="Times New Roman" panose="02020603050405020304" pitchFamily="18" charset="0"/>
              </a:rPr>
              <a:t>Sve tri zemlje imaju značajan hidropotencijal, Slovenija ima visok stepen iskorišćenja energije Sunca i prostor za napredak u sferi vjetroenergije, dok BiH i CG prave tek početne korake u ovoj </a:t>
            </a:r>
            <a:r>
              <a:rPr lang="sr-Latn-CS" sz="1900" dirty="0" smtClean="0">
                <a:latin typeface="Times New Roman" panose="02020603050405020304" pitchFamily="18" charset="0"/>
                <a:cs typeface="Times New Roman" panose="02020603050405020304" pitchFamily="18" charset="0"/>
              </a:rPr>
              <a:t>oblasti. </a:t>
            </a:r>
          </a:p>
          <a:p>
            <a:pPr marL="285750" indent="-285750" algn="just">
              <a:buFont typeface="Perpetua" panose="02020502060401020303" pitchFamily="18" charset="0"/>
              <a:buChar char="–"/>
            </a:pPr>
            <a:endParaRPr lang="sr-Latn-CS" sz="1900" dirty="0">
              <a:latin typeface="Times New Roman" panose="02020603050405020304" pitchFamily="18" charset="0"/>
              <a:cs typeface="Times New Roman" panose="02020603050405020304" pitchFamily="18" charset="0"/>
            </a:endParaRPr>
          </a:p>
          <a:p>
            <a:pPr marL="285750" indent="-285750" algn="just">
              <a:buFont typeface="Perpetua" panose="02020502060401020303" pitchFamily="18" charset="0"/>
              <a:buChar char="–"/>
            </a:pPr>
            <a:r>
              <a:rPr lang="sr-Latn-CS" sz="1900" dirty="0">
                <a:latin typeface="Times New Roman" panose="02020603050405020304" pitchFamily="18" charset="0"/>
                <a:cs typeface="Times New Roman" panose="02020603050405020304" pitchFamily="18" charset="0"/>
              </a:rPr>
              <a:t>Energija Sunca nije prepoznata u CG kao strateški važna aktuelnom Strategijom razvoja energetike. </a:t>
            </a:r>
            <a:endParaRPr lang="sr-Latn-CS" sz="1900" dirty="0" smtClean="0">
              <a:latin typeface="Times New Roman" panose="02020603050405020304" pitchFamily="18" charset="0"/>
              <a:cs typeface="Times New Roman" panose="02020603050405020304" pitchFamily="18" charset="0"/>
            </a:endParaRPr>
          </a:p>
          <a:p>
            <a:pPr marL="285750" indent="-285750" algn="just">
              <a:buFont typeface="Perpetua" panose="02020502060401020303" pitchFamily="18" charset="0"/>
              <a:buChar char="–"/>
            </a:pPr>
            <a:endParaRPr lang="sr-Latn-CS" sz="1900" dirty="0">
              <a:latin typeface="Times New Roman" panose="02020603050405020304" pitchFamily="18" charset="0"/>
              <a:cs typeface="Times New Roman" panose="02020603050405020304" pitchFamily="18" charset="0"/>
            </a:endParaRPr>
          </a:p>
          <a:p>
            <a:pPr marL="285750" indent="-285750" algn="just">
              <a:buFont typeface="Perpetua" panose="02020502060401020303" pitchFamily="18" charset="0"/>
              <a:buChar char="–"/>
            </a:pPr>
            <a:r>
              <a:rPr lang="sr-Latn-CS" sz="1900" dirty="0">
                <a:latin typeface="Times New Roman" panose="02020603050405020304" pitchFamily="18" charset="0"/>
                <a:cs typeface="Times New Roman" panose="02020603050405020304" pitchFamily="18" charset="0"/>
              </a:rPr>
              <a:t>Zakonska regulativa je najbolje uređena u Sloveniji, uz određene - uočene manjkavosti, dok u BiH i CG postoje regulative, koje je neophodno pojednostaviti i doraditi u smislu prepoznavanja stvarnih potencijala i potreba.</a:t>
            </a:r>
            <a:endParaRPr lang="bs-Latn-BA"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19614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4A087-8DAC-4A28-8BF2-3E802806789E}" type="datetime1">
              <a:rPr lang="sr-Latn-CS" smtClean="0"/>
              <a:pPr/>
              <a:t>9.5.2015</a:t>
            </a:fld>
            <a:endParaRPr lang="hr-HR"/>
          </a:p>
        </p:txBody>
      </p:sp>
      <p:sp>
        <p:nvSpPr>
          <p:cNvPr id="3" name="Slide Number Placeholder 2"/>
          <p:cNvSpPr>
            <a:spLocks noGrp="1"/>
          </p:cNvSpPr>
          <p:nvPr>
            <p:ph type="sldNum" sz="quarter" idx="12"/>
          </p:nvPr>
        </p:nvSpPr>
        <p:spPr/>
        <p:txBody>
          <a:bodyPr/>
          <a:lstStyle/>
          <a:p>
            <a:fld id="{F58AA586-88AE-4FE6-B2E6-9E9ACE2D2F64}" type="slidenum">
              <a:rPr lang="hr-HR" smtClean="0"/>
              <a:pPr/>
              <a:t>14</a:t>
            </a:fld>
            <a:endParaRPr lang="hr-HR"/>
          </a:p>
        </p:txBody>
      </p:sp>
      <p:sp>
        <p:nvSpPr>
          <p:cNvPr id="4" name="Title 1"/>
          <p:cNvSpPr txBox="1">
            <a:spLocks/>
          </p:cNvSpPr>
          <p:nvPr/>
        </p:nvSpPr>
        <p:spPr>
          <a:xfrm>
            <a:off x="2699792" y="2492896"/>
            <a:ext cx="4176464" cy="508493"/>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hr-HR" sz="3400" dirty="0" smtClean="0">
                <a:solidFill>
                  <a:schemeClr val="tx1"/>
                </a:solidFill>
                <a:latin typeface="Times New Roman" panose="02020603050405020304" pitchFamily="18" charset="0"/>
                <a:cs typeface="Times New Roman" panose="02020603050405020304" pitchFamily="18" charset="0"/>
              </a:rPr>
              <a:t>HVALA NA PAŽNJI ! </a:t>
            </a:r>
            <a:endParaRPr lang="bs-Latn-BA" sz="3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8301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4A087-8DAC-4A28-8BF2-3E802806789E}" type="datetime1">
              <a:rPr lang="sr-Latn-CS" smtClean="0"/>
              <a:pPr/>
              <a:t>9.5.2015</a:t>
            </a:fld>
            <a:endParaRPr lang="hr-HR"/>
          </a:p>
        </p:txBody>
      </p:sp>
      <p:sp>
        <p:nvSpPr>
          <p:cNvPr id="3" name="Slide Number Placeholder 2"/>
          <p:cNvSpPr>
            <a:spLocks noGrp="1"/>
          </p:cNvSpPr>
          <p:nvPr>
            <p:ph type="sldNum" sz="quarter" idx="12"/>
          </p:nvPr>
        </p:nvSpPr>
        <p:spPr/>
        <p:txBody>
          <a:bodyPr/>
          <a:lstStyle/>
          <a:p>
            <a:fld id="{F58AA586-88AE-4FE6-B2E6-9E9ACE2D2F64}" type="slidenum">
              <a:rPr lang="hr-HR" smtClean="0"/>
              <a:pPr/>
              <a:t>15</a:t>
            </a:fld>
            <a:endParaRPr lang="hr-HR"/>
          </a:p>
        </p:txBody>
      </p:sp>
      <p:sp>
        <p:nvSpPr>
          <p:cNvPr id="4" name="Title 1"/>
          <p:cNvSpPr txBox="1">
            <a:spLocks/>
          </p:cNvSpPr>
          <p:nvPr/>
        </p:nvSpPr>
        <p:spPr>
          <a:xfrm>
            <a:off x="457200" y="274638"/>
            <a:ext cx="7467600" cy="508493"/>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bs-Latn-BA" sz="3400" dirty="0" smtClean="0">
                <a:solidFill>
                  <a:schemeClr val="tx1"/>
                </a:solidFill>
                <a:latin typeface="Times New Roman" panose="02020603050405020304" pitchFamily="18" charset="0"/>
                <a:cs typeface="Times New Roman" panose="02020603050405020304" pitchFamily="18" charset="0"/>
              </a:rPr>
              <a:t>Pitanja za diskusiju:</a:t>
            </a:r>
            <a:endParaRPr lang="bs-Latn-BA" sz="3400"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457200" y="1028343"/>
            <a:ext cx="8003232" cy="5355312"/>
          </a:xfrm>
          <a:prstGeom prst="rect">
            <a:avLst/>
          </a:prstGeom>
        </p:spPr>
        <p:txBody>
          <a:bodyPr wrap="square">
            <a:spAutoFit/>
          </a:bodyPr>
          <a:lstStyle/>
          <a:p>
            <a:pPr marL="457200" indent="-457200" algn="just">
              <a:buAutoNum type="arabicPeriod"/>
            </a:pPr>
            <a:r>
              <a:rPr lang="bs-Latn-BA" sz="1900" dirty="0" smtClean="0">
                <a:latin typeface="Times New Roman" panose="02020603050405020304" pitchFamily="18" charset="0"/>
                <a:cs typeface="Times New Roman" panose="02020603050405020304" pitchFamily="18" charset="0"/>
              </a:rPr>
              <a:t>Kakvi su trendovi podsticaja „feed-in“ vezano za solarne elektrane i male hidroelektrane u zemljama koje su obrađene ovim radom, od momenta njihovog uspostavljanja do danas? Ukoliko postoji trend njihovog opadanja, šta je razlog takve situacije?</a:t>
            </a:r>
          </a:p>
          <a:p>
            <a:pPr marL="457200" indent="-457200" algn="just">
              <a:buAutoNum type="arabicPeriod"/>
            </a:pPr>
            <a:endParaRPr lang="bs-Latn-BA" sz="1900" dirty="0">
              <a:latin typeface="Times New Roman" panose="02020603050405020304" pitchFamily="18" charset="0"/>
              <a:cs typeface="Times New Roman" panose="02020603050405020304" pitchFamily="18" charset="0"/>
            </a:endParaRPr>
          </a:p>
          <a:p>
            <a:pPr algn="just"/>
            <a:r>
              <a:rPr lang="bs-Latn-BA" sz="1900" dirty="0" smtClean="0">
                <a:latin typeface="Times New Roman" panose="02020603050405020304" pitchFamily="18" charset="0"/>
                <a:cs typeface="Times New Roman" panose="02020603050405020304" pitchFamily="18" charset="0"/>
              </a:rPr>
              <a:t>Cijene podsticaja „feed-in“ su u Sloveniji drastično pale, pogotovo za solarne elektrane krajem 2013. godine. Razlog je što se do tada izgradilo 250 MW solarnih elektrana, što je bilo planirano do 2025. godine, zbog čega je Vlada odlučila da ukine poticaje. Rezultat ove odluke je bio potpuni prekid gradnje solarnih elektrana u 2014.</a:t>
            </a:r>
          </a:p>
          <a:p>
            <a:pPr algn="just"/>
            <a:r>
              <a:rPr lang="bs-Latn-BA" sz="1900" dirty="0" smtClean="0">
                <a:latin typeface="Times New Roman" panose="02020603050405020304" pitchFamily="18" charset="0"/>
                <a:cs typeface="Times New Roman" panose="02020603050405020304" pitchFamily="18" charset="0"/>
              </a:rPr>
              <a:t>U Crnoj Gori su cijene podsticaja bile na konstantnom nivou, ali postoji namjera za njihovo smanjivanje u budućem periodu. Razlog je što Crna Gora polako dostiže planirane ciljeve u pogledu obnovljivih izvora električne energije, tako da ne postoji značajna potreba za podsticanjem ovakvih projekata.</a:t>
            </a:r>
          </a:p>
          <a:p>
            <a:pPr algn="just"/>
            <a:r>
              <a:rPr lang="bs-Latn-BA" sz="1900" dirty="0" smtClean="0">
                <a:latin typeface="Times New Roman" panose="02020603050405020304" pitchFamily="18" charset="0"/>
                <a:cs typeface="Times New Roman" panose="02020603050405020304" pitchFamily="18" charset="0"/>
              </a:rPr>
              <a:t>U Bosni i Hercegovini je došlo do izmjene zakonske regulative na području OIEiEK, te su i iznosi podsticaja pretrpjeli određene promjene. Došlo je i do promjene kategorizacije proizvodnih objekata i </a:t>
            </a:r>
            <a:r>
              <a:rPr lang="bs-Latn-BA" sz="1900" smtClean="0">
                <a:latin typeface="Times New Roman" panose="02020603050405020304" pitchFamily="18" charset="0"/>
                <a:cs typeface="Times New Roman" panose="02020603050405020304" pitchFamily="18" charset="0"/>
              </a:rPr>
              <a:t>do smanjenja tarifnih </a:t>
            </a:r>
            <a:r>
              <a:rPr lang="bs-Latn-BA" sz="1900" dirty="0" smtClean="0">
                <a:latin typeface="Times New Roman" panose="02020603050405020304" pitchFamily="18" charset="0"/>
                <a:cs typeface="Times New Roman" panose="02020603050405020304" pitchFamily="18" charset="0"/>
              </a:rPr>
              <a:t>koeficijenata, odnosno premija. </a:t>
            </a:r>
            <a:endParaRPr lang="bs-Latn-BA"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05646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4A087-8DAC-4A28-8BF2-3E802806789E}" type="datetime1">
              <a:rPr lang="sr-Latn-CS" smtClean="0"/>
              <a:pPr/>
              <a:t>9.5.2015</a:t>
            </a:fld>
            <a:endParaRPr lang="hr-HR"/>
          </a:p>
        </p:txBody>
      </p:sp>
      <p:sp>
        <p:nvSpPr>
          <p:cNvPr id="3" name="Slide Number Placeholder 2"/>
          <p:cNvSpPr>
            <a:spLocks noGrp="1"/>
          </p:cNvSpPr>
          <p:nvPr>
            <p:ph type="sldNum" sz="quarter" idx="12"/>
          </p:nvPr>
        </p:nvSpPr>
        <p:spPr/>
        <p:txBody>
          <a:bodyPr/>
          <a:lstStyle/>
          <a:p>
            <a:fld id="{F58AA586-88AE-4FE6-B2E6-9E9ACE2D2F64}" type="slidenum">
              <a:rPr lang="hr-HR" smtClean="0"/>
              <a:pPr/>
              <a:t>16</a:t>
            </a:fld>
            <a:endParaRPr lang="hr-HR"/>
          </a:p>
        </p:txBody>
      </p:sp>
      <p:sp>
        <p:nvSpPr>
          <p:cNvPr id="4" name="Title 1"/>
          <p:cNvSpPr txBox="1">
            <a:spLocks/>
          </p:cNvSpPr>
          <p:nvPr/>
        </p:nvSpPr>
        <p:spPr>
          <a:xfrm>
            <a:off x="457200" y="274638"/>
            <a:ext cx="7467600" cy="508493"/>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bs-Latn-BA" sz="3400" dirty="0" smtClean="0">
                <a:solidFill>
                  <a:schemeClr val="tx1"/>
                </a:solidFill>
                <a:latin typeface="Times New Roman" panose="02020603050405020304" pitchFamily="18" charset="0"/>
                <a:cs typeface="Times New Roman" panose="02020603050405020304" pitchFamily="18" charset="0"/>
              </a:rPr>
              <a:t>Pitanja za diskusiju:</a:t>
            </a:r>
            <a:endParaRPr lang="bs-Latn-BA" sz="34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457200" y="1028343"/>
            <a:ext cx="8003232" cy="5062924"/>
          </a:xfrm>
          <a:prstGeom prst="rect">
            <a:avLst/>
          </a:prstGeom>
        </p:spPr>
        <p:txBody>
          <a:bodyPr wrap="square">
            <a:spAutoFit/>
          </a:bodyPr>
          <a:lstStyle/>
          <a:p>
            <a:pPr algn="just"/>
            <a:r>
              <a:rPr lang="bs-Latn-BA" sz="1900" dirty="0" smtClean="0">
                <a:latin typeface="Times New Roman" panose="02020603050405020304" pitchFamily="18" charset="0"/>
                <a:cs typeface="Times New Roman" panose="02020603050405020304" pitchFamily="18" charset="0"/>
              </a:rPr>
              <a:t>2. Kakva je praksa vezano za troškove priključenja OIE u zemljama koje su obrađene ovim radom?</a:t>
            </a:r>
          </a:p>
          <a:p>
            <a:pPr algn="just"/>
            <a:endParaRPr lang="bs-Latn-BA" sz="1900" dirty="0">
              <a:latin typeface="Times New Roman" panose="02020603050405020304" pitchFamily="18" charset="0"/>
              <a:cs typeface="Times New Roman" panose="02020603050405020304" pitchFamily="18" charset="0"/>
            </a:endParaRPr>
          </a:p>
          <a:p>
            <a:pPr algn="just"/>
            <a:r>
              <a:rPr lang="bs-Latn-BA" sz="1900" dirty="0" smtClean="0">
                <a:latin typeface="Times New Roman" panose="02020603050405020304" pitchFamily="18" charset="0"/>
                <a:cs typeface="Times New Roman" panose="02020603050405020304" pitchFamily="18" charset="0"/>
              </a:rPr>
              <a:t>Troškove priključenja OIE u Sloveniji snosi investitor. Troškovi su posebno visoki kada se priključenje izvodi na SN nivou zbog trafostanice. Distributivne kompanije zahtijevaju kompleksnije i skuplje zaštitne uređaje, što dodatno povećava investiciju. </a:t>
            </a:r>
          </a:p>
          <a:p>
            <a:pPr algn="just"/>
            <a:endParaRPr lang="bs-Latn-BA" sz="1900" smtClean="0">
              <a:latin typeface="Times New Roman" panose="02020603050405020304" pitchFamily="18" charset="0"/>
              <a:cs typeface="Times New Roman" panose="02020603050405020304" pitchFamily="18" charset="0"/>
            </a:endParaRPr>
          </a:p>
          <a:p>
            <a:pPr algn="just"/>
            <a:r>
              <a:rPr lang="bs-Latn-BA" sz="1900" smtClean="0">
                <a:latin typeface="Times New Roman" panose="02020603050405020304" pitchFamily="18" charset="0"/>
                <a:cs typeface="Times New Roman" panose="02020603050405020304" pitchFamily="18" charset="0"/>
              </a:rPr>
              <a:t>U </a:t>
            </a:r>
            <a:r>
              <a:rPr lang="bs-Latn-BA" sz="1900" dirty="0" smtClean="0">
                <a:latin typeface="Times New Roman" panose="02020603050405020304" pitchFamily="18" charset="0"/>
                <a:cs typeface="Times New Roman" panose="02020603050405020304" pitchFamily="18" charset="0"/>
              </a:rPr>
              <a:t>Crnoj Gori troškovi priključenja zavise od mjesta priključenja. U mjestima gdje je distributivna mreža nerazvijena, troškove izgradnje priključnih vodova snosi investitor. U određenim uslovima, postoji mogućnost otkupa ove infrastrukture u kasnijem periodu od strane distributivne kompanije</a:t>
            </a:r>
            <a:r>
              <a:rPr lang="bs-Latn-BA" sz="1900" smtClean="0">
                <a:latin typeface="Times New Roman" panose="02020603050405020304" pitchFamily="18" charset="0"/>
                <a:cs typeface="Times New Roman" panose="02020603050405020304" pitchFamily="18" charset="0"/>
              </a:rPr>
              <a:t>. </a:t>
            </a:r>
          </a:p>
          <a:p>
            <a:pPr algn="just"/>
            <a:endParaRPr lang="bs-Latn-BA" sz="1900" smtClean="0">
              <a:latin typeface="Times New Roman" panose="02020603050405020304" pitchFamily="18" charset="0"/>
              <a:cs typeface="Times New Roman" panose="02020603050405020304" pitchFamily="18" charset="0"/>
            </a:endParaRPr>
          </a:p>
          <a:p>
            <a:pPr algn="just"/>
            <a:r>
              <a:rPr lang="bs-Latn-BA" sz="1900" smtClean="0">
                <a:latin typeface="Times New Roman" panose="02020603050405020304" pitchFamily="18" charset="0"/>
                <a:cs typeface="Times New Roman" panose="02020603050405020304" pitchFamily="18" charset="0"/>
              </a:rPr>
              <a:t>U Bosni i Hercegovini za mikro-postrojenja investitor plaća samo električno brojilo i ormarić, a u slučaju postrojenja instalirane snage veće od 20 kW, investitor plaća stvarne troškove priključenja. </a:t>
            </a:r>
          </a:p>
          <a:p>
            <a:pPr algn="just"/>
            <a:endParaRPr lang="bs-Latn-BA"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68510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4A087-8DAC-4A28-8BF2-3E802806789E}" type="datetime1">
              <a:rPr lang="sr-Latn-CS" smtClean="0"/>
              <a:pPr/>
              <a:t>9.5.2015</a:t>
            </a:fld>
            <a:endParaRPr lang="hr-HR"/>
          </a:p>
        </p:txBody>
      </p:sp>
      <p:sp>
        <p:nvSpPr>
          <p:cNvPr id="3" name="Slide Number Placeholder 2"/>
          <p:cNvSpPr>
            <a:spLocks noGrp="1"/>
          </p:cNvSpPr>
          <p:nvPr>
            <p:ph type="sldNum" sz="quarter" idx="12"/>
          </p:nvPr>
        </p:nvSpPr>
        <p:spPr/>
        <p:txBody>
          <a:bodyPr/>
          <a:lstStyle/>
          <a:p>
            <a:fld id="{F58AA586-88AE-4FE6-B2E6-9E9ACE2D2F64}" type="slidenum">
              <a:rPr lang="hr-HR" smtClean="0"/>
              <a:pPr/>
              <a:t>2</a:t>
            </a:fld>
            <a:endParaRPr lang="hr-HR" dirty="0"/>
          </a:p>
        </p:txBody>
      </p:sp>
      <p:sp>
        <p:nvSpPr>
          <p:cNvPr id="4" name="Rectangle 3"/>
          <p:cNvSpPr/>
          <p:nvPr/>
        </p:nvSpPr>
        <p:spPr>
          <a:xfrm>
            <a:off x="251520" y="1268760"/>
            <a:ext cx="7992888" cy="4524315"/>
          </a:xfrm>
          <a:prstGeom prst="rect">
            <a:avLst/>
          </a:prstGeom>
        </p:spPr>
        <p:txBody>
          <a:bodyPr wrap="square">
            <a:spAutoFit/>
          </a:bodyPr>
          <a:lstStyle/>
          <a:p>
            <a:pPr marL="285750" indent="-285750" algn="just">
              <a:buFont typeface="Perpetua" panose="02020502060401020303" pitchFamily="18" charset="0"/>
              <a:buChar char="–"/>
            </a:pPr>
            <a:r>
              <a:rPr lang="hr-BA" dirty="0">
                <a:latin typeface="Times New Roman" panose="02020603050405020304" pitchFamily="18" charset="0"/>
                <a:cs typeface="Times New Roman" panose="02020603050405020304" pitchFamily="18" charset="0"/>
              </a:rPr>
              <a:t>Slovenija i Hrvatska su dio EU i kao takve moraju se povinovati EU strategiji razvoja energetskog sektora i ostvarivanju cilja </a:t>
            </a:r>
            <a:r>
              <a:rPr lang="hr-BA" dirty="0" smtClean="0">
                <a:latin typeface="Times New Roman" panose="02020603050405020304" pitchFamily="18" charset="0"/>
                <a:cs typeface="Times New Roman" panose="02020603050405020304" pitchFamily="18" charset="0"/>
              </a:rPr>
              <a:t>„20-20-20”.</a:t>
            </a:r>
          </a:p>
          <a:p>
            <a:pPr marL="285750" indent="-285750" algn="just">
              <a:buFont typeface="Perpetua" panose="02020502060401020303" pitchFamily="18" charset="0"/>
              <a:buChar char="–"/>
            </a:pPr>
            <a:endParaRPr lang="hr-BA" dirty="0">
              <a:latin typeface="Times New Roman" panose="02020603050405020304" pitchFamily="18" charset="0"/>
              <a:cs typeface="Times New Roman" panose="02020603050405020304" pitchFamily="18" charset="0"/>
            </a:endParaRPr>
          </a:p>
          <a:p>
            <a:pPr marL="285750" indent="-285750" algn="just">
              <a:buFont typeface="Perpetua" panose="02020502060401020303" pitchFamily="18" charset="0"/>
              <a:buChar char="–"/>
            </a:pPr>
            <a:r>
              <a:rPr lang="hr-BA" dirty="0">
                <a:latin typeface="Times New Roman" panose="02020603050405020304" pitchFamily="18" charset="0"/>
                <a:cs typeface="Times New Roman" panose="02020603050405020304" pitchFamily="18" charset="0"/>
              </a:rPr>
              <a:t>Bosna i Hercegovina, Crna Gora, Srbija i Makedonija predstavljaju kandidate za ulazak u EU, što podrazumijeva usklađivanje nacionalnih zakonodavstava i strategija sa onima koje su na snazi u zemljama </a:t>
            </a:r>
            <a:r>
              <a:rPr lang="hr-BA" dirty="0" smtClean="0">
                <a:latin typeface="Times New Roman" panose="02020603050405020304" pitchFamily="18" charset="0"/>
                <a:cs typeface="Times New Roman" panose="02020603050405020304" pitchFamily="18" charset="0"/>
              </a:rPr>
              <a:t>EU.</a:t>
            </a:r>
          </a:p>
          <a:p>
            <a:pPr marL="285750" indent="-285750" algn="just">
              <a:buFont typeface="Perpetua" panose="02020502060401020303" pitchFamily="18" charset="0"/>
              <a:buChar char="–"/>
            </a:pPr>
            <a:endParaRPr lang="hr-BA" dirty="0" smtClean="0">
              <a:latin typeface="Times New Roman" panose="02020603050405020304" pitchFamily="18" charset="0"/>
              <a:cs typeface="Times New Roman" panose="02020603050405020304" pitchFamily="18" charset="0"/>
            </a:endParaRPr>
          </a:p>
          <a:p>
            <a:pPr marL="285750" indent="-285750" algn="just">
              <a:buFont typeface="Perpetua" panose="02020502060401020303" pitchFamily="18" charset="0"/>
              <a:buChar char="–"/>
            </a:pPr>
            <a:r>
              <a:rPr lang="hr-BA" dirty="0" smtClean="0">
                <a:latin typeface="Times New Roman" panose="02020603050405020304" pitchFamily="18" charset="0"/>
                <a:cs typeface="Times New Roman" panose="02020603050405020304" pitchFamily="18" charset="0"/>
              </a:rPr>
              <a:t>Slovenija, Bosna i Hercegovina i Crna Gora imaju zajednički cilj – povećanje udjela proizvodnje električne energije iz obnovljivih izvora do 2020. godine, ali i različite zakonske mehanizme, odnosno različite pristupe u realizaciji istog cilja. </a:t>
            </a:r>
          </a:p>
          <a:p>
            <a:pPr marL="285750" indent="-285750" algn="just">
              <a:buFont typeface="Perpetua" panose="02020502060401020303" pitchFamily="18" charset="0"/>
              <a:buChar char="–"/>
            </a:pPr>
            <a:endParaRPr lang="hr-BA" dirty="0">
              <a:latin typeface="Times New Roman" panose="02020603050405020304" pitchFamily="18" charset="0"/>
              <a:cs typeface="Times New Roman" panose="02020603050405020304" pitchFamily="18" charset="0"/>
            </a:endParaRPr>
          </a:p>
          <a:p>
            <a:pPr marL="285750" indent="-285750" algn="just">
              <a:buFont typeface="Perpetua" panose="02020502060401020303" pitchFamily="18" charset="0"/>
              <a:buChar char="–"/>
            </a:pPr>
            <a:r>
              <a:rPr lang="hr-BA" dirty="0">
                <a:latin typeface="Times New Roman" panose="02020603050405020304" pitchFamily="18" charset="0"/>
                <a:cs typeface="Times New Roman" panose="02020603050405020304" pitchFamily="18" charset="0"/>
              </a:rPr>
              <a:t>Fokus rada je prikazati trenutno stanje u oblasti OIE, potencijalima navedenih zemalja, i analizarati nivoe poticajnosti zakonske regulative na porast primjene </a:t>
            </a:r>
            <a:r>
              <a:rPr lang="hr-BA" dirty="0" smtClean="0">
                <a:latin typeface="Times New Roman" panose="02020603050405020304" pitchFamily="18" charset="0"/>
                <a:cs typeface="Times New Roman" panose="02020603050405020304" pitchFamily="18" charset="0"/>
              </a:rPr>
              <a:t>OIE.</a:t>
            </a:r>
          </a:p>
          <a:p>
            <a:pPr marL="285750" indent="-285750" algn="just">
              <a:buFont typeface="Perpetua" panose="02020502060401020303" pitchFamily="18" charset="0"/>
              <a:buChar char="–"/>
            </a:pPr>
            <a:endParaRPr lang="hr-BA" dirty="0"/>
          </a:p>
          <a:p>
            <a:pPr algn="just"/>
            <a:endParaRPr lang="bs-Latn-BA" dirty="0"/>
          </a:p>
        </p:txBody>
      </p:sp>
      <p:sp>
        <p:nvSpPr>
          <p:cNvPr id="5" name="Title 1"/>
          <p:cNvSpPr txBox="1">
            <a:spLocks/>
          </p:cNvSpPr>
          <p:nvPr/>
        </p:nvSpPr>
        <p:spPr>
          <a:xfrm>
            <a:off x="457200" y="274638"/>
            <a:ext cx="7467600" cy="11430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bs-Latn-BA" sz="3400" dirty="0" smtClean="0">
                <a:solidFill>
                  <a:schemeClr val="tx1"/>
                </a:solidFill>
                <a:latin typeface="Times New Roman" panose="02020603050405020304" pitchFamily="18" charset="0"/>
                <a:cs typeface="Times New Roman" panose="02020603050405020304" pitchFamily="18" charset="0"/>
              </a:rPr>
              <a:t>UVOD</a:t>
            </a:r>
            <a:endParaRPr lang="bs-Latn-BA" sz="3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71397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4A087-8DAC-4A28-8BF2-3E802806789E}" type="datetime1">
              <a:rPr lang="sr-Latn-CS" smtClean="0"/>
              <a:pPr/>
              <a:t>9.5.2015</a:t>
            </a:fld>
            <a:endParaRPr lang="hr-HR"/>
          </a:p>
        </p:txBody>
      </p:sp>
      <p:sp>
        <p:nvSpPr>
          <p:cNvPr id="3" name="Slide Number Placeholder 2"/>
          <p:cNvSpPr>
            <a:spLocks noGrp="1"/>
          </p:cNvSpPr>
          <p:nvPr>
            <p:ph type="sldNum" sz="quarter" idx="12"/>
          </p:nvPr>
        </p:nvSpPr>
        <p:spPr/>
        <p:txBody>
          <a:bodyPr/>
          <a:lstStyle/>
          <a:p>
            <a:fld id="{F58AA586-88AE-4FE6-B2E6-9E9ACE2D2F64}" type="slidenum">
              <a:rPr lang="hr-HR" smtClean="0"/>
              <a:pPr/>
              <a:t>3</a:t>
            </a:fld>
            <a:endParaRPr lang="hr-HR"/>
          </a:p>
        </p:txBody>
      </p:sp>
      <p:sp>
        <p:nvSpPr>
          <p:cNvPr id="4" name="Title 1"/>
          <p:cNvSpPr txBox="1">
            <a:spLocks/>
          </p:cNvSpPr>
          <p:nvPr/>
        </p:nvSpPr>
        <p:spPr>
          <a:xfrm>
            <a:off x="457200" y="274638"/>
            <a:ext cx="7467600" cy="508493"/>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bs-Latn-BA" sz="3400" dirty="0" smtClean="0">
                <a:solidFill>
                  <a:schemeClr val="tx1"/>
                </a:solidFill>
                <a:latin typeface="Times New Roman" panose="02020603050405020304" pitchFamily="18" charset="0"/>
                <a:cs typeface="Times New Roman" panose="02020603050405020304" pitchFamily="18" charset="0"/>
              </a:rPr>
              <a:t>SLOVENIJA</a:t>
            </a:r>
            <a:endParaRPr lang="bs-Latn-BA" sz="3400" dirty="0">
              <a:solidFill>
                <a:schemeClr val="tx1"/>
              </a:solidFill>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326510" y="908720"/>
            <a:ext cx="7467600" cy="604664"/>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just">
              <a:buClrTx/>
              <a:buFont typeface="Perpetua" panose="02020502060401020303" pitchFamily="18" charset="0"/>
              <a:buChar char="–"/>
            </a:pPr>
            <a:r>
              <a:rPr lang="bs-Latn-BA" sz="1800" dirty="0" smtClean="0">
                <a:latin typeface="Times New Roman" panose="02020603050405020304" pitchFamily="18" charset="0"/>
                <a:cs typeface="Times New Roman" panose="02020603050405020304" pitchFamily="18" charset="0"/>
              </a:rPr>
              <a:t>Struktura OIE u Sloveniji decembra 2013</a:t>
            </a:r>
            <a:r>
              <a:rPr lang="bs-Latn-BA" sz="1800" dirty="0" smtClean="0"/>
              <a:t>:</a:t>
            </a:r>
            <a:endParaRPr lang="bs-Latn-BA" sz="1800" dirty="0"/>
          </a:p>
        </p:txBody>
      </p:sp>
      <p:pic>
        <p:nvPicPr>
          <p:cNvPr id="6" name="Picture 5" descr="Slika 1.tif"/>
          <p:cNvPicPr>
            <a:picLocks noChangeAspect="1"/>
          </p:cNvPicPr>
          <p:nvPr/>
        </p:nvPicPr>
        <p:blipFill>
          <a:blip r:embed="rId2" cstate="print"/>
          <a:stretch>
            <a:fillRect/>
          </a:stretch>
        </p:blipFill>
        <p:spPr>
          <a:xfrm>
            <a:off x="446544" y="1219060"/>
            <a:ext cx="7127102" cy="2607912"/>
          </a:xfrm>
          <a:prstGeom prst="rect">
            <a:avLst/>
          </a:prstGeom>
        </p:spPr>
      </p:pic>
      <p:sp>
        <p:nvSpPr>
          <p:cNvPr id="7" name="Content Placeholder 2"/>
          <p:cNvSpPr txBox="1">
            <a:spLocks/>
          </p:cNvSpPr>
          <p:nvPr/>
        </p:nvSpPr>
        <p:spPr>
          <a:xfrm>
            <a:off x="326510" y="3859366"/>
            <a:ext cx="8084402" cy="2257765"/>
          </a:xfrm>
          <a:prstGeom prst="rect">
            <a:avLst/>
          </a:prstGeom>
        </p:spPr>
        <p:txBody>
          <a:bodyPr vert="horz">
            <a:noAutofit/>
          </a:bodyPr>
          <a:lstStyle/>
          <a:p>
            <a:pPr marL="342900" lvl="0" indent="-342900" algn="just">
              <a:spcBef>
                <a:spcPts val="600"/>
              </a:spcBef>
              <a:buSzPct val="70000"/>
              <a:buFont typeface="Perpetua" panose="02020502060401020303" pitchFamily="18" charset="0"/>
              <a:buChar char="–"/>
            </a:pPr>
            <a:r>
              <a:rPr lang="bs-Latn-BA" sz="1700" dirty="0" smtClean="0">
                <a:latin typeface="Times New Roman" panose="02020603050405020304" pitchFamily="18" charset="0"/>
                <a:cs typeface="Times New Roman" panose="02020603050405020304" pitchFamily="18" charset="0"/>
              </a:rPr>
              <a:t>Cilj Slovenije u 2020 g. je: </a:t>
            </a:r>
            <a:r>
              <a:rPr lang="hr-BA" sz="1700" dirty="0">
                <a:latin typeface="Times New Roman" panose="02020603050405020304" pitchFamily="18" charset="0"/>
                <a:cs typeface="Times New Roman" panose="02020603050405020304" pitchFamily="18" charset="0"/>
              </a:rPr>
              <a:t>25% energije iz OI u cjelokupnoj potrošnji </a:t>
            </a:r>
            <a:r>
              <a:rPr lang="hr-BA" sz="1700" dirty="0" smtClean="0">
                <a:latin typeface="Times New Roman" panose="02020603050405020304" pitchFamily="18" charset="0"/>
                <a:cs typeface="Times New Roman" panose="02020603050405020304" pitchFamily="18" charset="0"/>
              </a:rPr>
              <a:t>energije i </a:t>
            </a:r>
            <a:r>
              <a:rPr lang="hr-BA" sz="1700" dirty="0">
                <a:latin typeface="Times New Roman" panose="02020603050405020304" pitchFamily="18" charset="0"/>
                <a:cs typeface="Times New Roman" panose="02020603050405020304" pitchFamily="18" charset="0"/>
              </a:rPr>
              <a:t>39,3% energije iz </a:t>
            </a:r>
            <a:r>
              <a:rPr lang="hr-BA" sz="1700" dirty="0" smtClean="0">
                <a:latin typeface="Times New Roman" panose="02020603050405020304" pitchFamily="18" charset="0"/>
                <a:cs typeface="Times New Roman" panose="02020603050405020304" pitchFamily="18" charset="0"/>
              </a:rPr>
              <a:t>OI </a:t>
            </a:r>
            <a:r>
              <a:rPr lang="hr-BA" sz="1700" dirty="0">
                <a:latin typeface="Times New Roman" panose="02020603050405020304" pitchFamily="18" charset="0"/>
                <a:cs typeface="Times New Roman" panose="02020603050405020304" pitchFamily="18" charset="0"/>
              </a:rPr>
              <a:t>u potrošnji električne </a:t>
            </a:r>
            <a:r>
              <a:rPr lang="hr-BA" sz="1700" dirty="0" smtClean="0">
                <a:latin typeface="Times New Roman" panose="02020603050405020304" pitchFamily="18" charset="0"/>
                <a:cs typeface="Times New Roman" panose="02020603050405020304" pitchFamily="18" charset="0"/>
              </a:rPr>
              <a:t>energije.</a:t>
            </a:r>
          </a:p>
          <a:p>
            <a:pPr marL="342900" indent="-342900" algn="just">
              <a:spcBef>
                <a:spcPts val="600"/>
              </a:spcBef>
              <a:buSzPct val="70000"/>
              <a:buFont typeface="Perpetua" panose="02020502060401020303" pitchFamily="18" charset="0"/>
              <a:buChar char="–"/>
            </a:pPr>
            <a:r>
              <a:rPr lang="pt-BR" sz="1700" dirty="0" smtClean="0">
                <a:latin typeface="Times New Roman" panose="02020603050405020304" pitchFamily="18" charset="0"/>
                <a:cs typeface="Times New Roman" panose="02020603050405020304" pitchFamily="18" charset="0"/>
              </a:rPr>
              <a:t>Osnova zakonske regulative Republike Slovenije na području OIE je regulativa EU</a:t>
            </a:r>
            <a:r>
              <a:rPr lang="hr-HR" sz="1700" dirty="0" smtClean="0">
                <a:latin typeface="Times New Roman" panose="02020603050405020304" pitchFamily="18" charset="0"/>
                <a:cs typeface="Times New Roman" panose="02020603050405020304" pitchFamily="18" charset="0"/>
              </a:rPr>
              <a:t>.</a:t>
            </a:r>
          </a:p>
          <a:p>
            <a:pPr marL="342900" indent="-342900" algn="just">
              <a:spcBef>
                <a:spcPts val="600"/>
              </a:spcBef>
              <a:buSzPct val="70000"/>
              <a:buFont typeface="Perpetua" panose="02020502060401020303" pitchFamily="18" charset="0"/>
              <a:buChar char="–"/>
            </a:pPr>
            <a:r>
              <a:rPr lang="hr-HR" sz="1700" dirty="0" smtClean="0">
                <a:latin typeface="Times New Roman" panose="02020603050405020304" pitchFamily="18" charset="0"/>
                <a:cs typeface="Times New Roman" panose="02020603050405020304" pitchFamily="18" charset="0"/>
              </a:rPr>
              <a:t>Nakon prihvatanja Europskih regulativa, Slovenija je pristupila organizovanju tržišta električne energije, odnosno institucija koje predstavljaju karike </a:t>
            </a:r>
            <a:r>
              <a:rPr lang="hr-HR" sz="1700" smtClean="0">
                <a:latin typeface="Times New Roman" panose="02020603050405020304" pitchFamily="18" charset="0"/>
                <a:cs typeface="Times New Roman" panose="02020603050405020304" pitchFamily="18" charset="0"/>
              </a:rPr>
              <a:t>u lancu </a:t>
            </a:r>
            <a:r>
              <a:rPr lang="hr-HR" sz="1700" dirty="0" smtClean="0">
                <a:latin typeface="Times New Roman" panose="02020603050405020304" pitchFamily="18" charset="0"/>
                <a:cs typeface="Times New Roman" panose="02020603050405020304" pitchFamily="18" charset="0"/>
              </a:rPr>
              <a:t>deregulisanog sistema električne energije. </a:t>
            </a:r>
          </a:p>
          <a:p>
            <a:pPr marL="342900" indent="-342900" algn="just">
              <a:spcBef>
                <a:spcPts val="600"/>
              </a:spcBef>
              <a:buSzPct val="70000"/>
              <a:buFont typeface="Perpetua" panose="02020502060401020303" pitchFamily="18" charset="0"/>
              <a:buChar char="–"/>
            </a:pPr>
            <a:endParaRPr lang="bs-Latn-BA" sz="1700" dirty="0">
              <a:latin typeface="Times New Roman" panose="02020603050405020304" pitchFamily="18" charset="0"/>
              <a:cs typeface="Times New Roman" panose="02020603050405020304" pitchFamily="18" charset="0"/>
            </a:endParaRPr>
          </a:p>
          <a:p>
            <a:pPr marL="342900" lvl="0" indent="-342900" algn="just">
              <a:spcBef>
                <a:spcPts val="600"/>
              </a:spcBef>
              <a:buSzPct val="70000"/>
              <a:buFont typeface="Perpetua" panose="02020502060401020303" pitchFamily="18" charset="0"/>
              <a:buChar char="–"/>
            </a:pPr>
            <a:endParaRPr lang="hr-BA" sz="17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39402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4A087-8DAC-4A28-8BF2-3E802806789E}" type="datetime1">
              <a:rPr lang="sr-Latn-CS" smtClean="0"/>
              <a:pPr/>
              <a:t>9.5.2015</a:t>
            </a:fld>
            <a:endParaRPr lang="hr-HR"/>
          </a:p>
        </p:txBody>
      </p:sp>
      <p:sp>
        <p:nvSpPr>
          <p:cNvPr id="3" name="Slide Number Placeholder 2"/>
          <p:cNvSpPr>
            <a:spLocks noGrp="1"/>
          </p:cNvSpPr>
          <p:nvPr>
            <p:ph type="sldNum" sz="quarter" idx="12"/>
          </p:nvPr>
        </p:nvSpPr>
        <p:spPr/>
        <p:txBody>
          <a:bodyPr/>
          <a:lstStyle/>
          <a:p>
            <a:fld id="{F58AA586-88AE-4FE6-B2E6-9E9ACE2D2F64}" type="slidenum">
              <a:rPr lang="hr-HR" smtClean="0"/>
              <a:pPr/>
              <a:t>4</a:t>
            </a:fld>
            <a:endParaRPr lang="hr-HR"/>
          </a:p>
        </p:txBody>
      </p:sp>
      <p:pic>
        <p:nvPicPr>
          <p:cNvPr id="4" name="Picture 3" descr="Slika 2.tif"/>
          <p:cNvPicPr>
            <a:picLocks noChangeAspect="1"/>
          </p:cNvPicPr>
          <p:nvPr/>
        </p:nvPicPr>
        <p:blipFill>
          <a:blip r:embed="rId2" cstate="print"/>
          <a:stretch>
            <a:fillRect/>
          </a:stretch>
        </p:blipFill>
        <p:spPr>
          <a:xfrm>
            <a:off x="455645" y="890293"/>
            <a:ext cx="6347048" cy="3752431"/>
          </a:xfrm>
          <a:prstGeom prst="rect">
            <a:avLst/>
          </a:prstGeom>
        </p:spPr>
      </p:pic>
      <p:sp>
        <p:nvSpPr>
          <p:cNvPr id="6" name="Content Placeholder 2"/>
          <p:cNvSpPr txBox="1">
            <a:spLocks/>
          </p:cNvSpPr>
          <p:nvPr/>
        </p:nvSpPr>
        <p:spPr>
          <a:xfrm>
            <a:off x="370874" y="4642724"/>
            <a:ext cx="8084402" cy="2257765"/>
          </a:xfrm>
          <a:prstGeom prst="rect">
            <a:avLst/>
          </a:prstGeom>
        </p:spPr>
        <p:txBody>
          <a:bodyPr vert="horz">
            <a:noAutofit/>
          </a:bodyPr>
          <a:lstStyle/>
          <a:p>
            <a:pPr marL="342900" lvl="0" indent="-342900" algn="just">
              <a:spcBef>
                <a:spcPts val="600"/>
              </a:spcBef>
              <a:buSzPct val="70000"/>
              <a:buFont typeface="Perpetua" panose="02020502060401020303" pitchFamily="18" charset="0"/>
              <a:buChar char="–"/>
            </a:pPr>
            <a:r>
              <a:rPr kumimoji="0" lang="hr-BA" sz="17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Izgradnja solarnih</a:t>
            </a:r>
            <a:r>
              <a:rPr kumimoji="0" lang="hr-BA" sz="1700" b="0" i="0" u="none" strike="noStrike" kern="120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rPr>
              <a:t> elektrana u Sloveniji započela je 2000. godine. Poslije 2005. godine broj SE sporije raste zbog visokih investicionih troškova. </a:t>
            </a:r>
          </a:p>
          <a:p>
            <a:pPr marL="342900" lvl="0" indent="-342900" algn="just">
              <a:spcBef>
                <a:spcPts val="600"/>
              </a:spcBef>
              <a:buSzPct val="70000"/>
              <a:buFont typeface="Perpetua" panose="02020502060401020303" pitchFamily="18" charset="0"/>
              <a:buChar char="–"/>
            </a:pPr>
            <a:r>
              <a:rPr lang="hr-BA" sz="1700" baseline="0" dirty="0" smtClean="0">
                <a:latin typeface="Times New Roman" panose="02020603050405020304" pitchFamily="18" charset="0"/>
                <a:cs typeface="Times New Roman" panose="02020603050405020304" pitchFamily="18" charset="0"/>
              </a:rPr>
              <a:t>Najbrži rast broja SE bio je 2011. i 2012. godine, kada su bile zagarantovane visoke</a:t>
            </a:r>
            <a:r>
              <a:rPr lang="hr-BA" sz="1700" dirty="0" smtClean="0">
                <a:latin typeface="Times New Roman" panose="02020603050405020304" pitchFamily="18" charset="0"/>
                <a:cs typeface="Times New Roman" panose="02020603050405020304" pitchFamily="18" charset="0"/>
              </a:rPr>
              <a:t> cijene otkupa električne energije.</a:t>
            </a:r>
          </a:p>
          <a:p>
            <a:pPr marL="342900" lvl="0" indent="-342900" algn="just">
              <a:spcBef>
                <a:spcPts val="600"/>
              </a:spcBef>
              <a:buSzPct val="70000"/>
              <a:buFont typeface="Perpetua" panose="02020502060401020303" pitchFamily="18" charset="0"/>
              <a:buChar char="–"/>
            </a:pPr>
            <a:r>
              <a:rPr kumimoji="0" lang="hr-BA" sz="17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Tokom</a:t>
            </a:r>
            <a:r>
              <a:rPr kumimoji="0" lang="hr-BA" sz="1700" b="0" i="0" u="none" strike="noStrike" kern="120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rPr>
              <a:t> 2013. godine Vlada Republike Slovenije je drastično smanjila cijene otkupa električne energije proizvedene iz SE, što je rezultiralo prekidom gradnje SE.</a:t>
            </a:r>
            <a:endParaRPr kumimoji="0" lang="bs-Latn-BA" sz="17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611560" y="332656"/>
            <a:ext cx="7467600" cy="508493"/>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bs-Latn-BA" sz="3400" dirty="0" smtClean="0">
                <a:solidFill>
                  <a:schemeClr val="tx1"/>
                </a:solidFill>
                <a:latin typeface="Times New Roman" panose="02020603050405020304" pitchFamily="18" charset="0"/>
                <a:cs typeface="Times New Roman" panose="02020603050405020304" pitchFamily="18" charset="0"/>
              </a:rPr>
              <a:t>SLOVENIJA</a:t>
            </a:r>
            <a:endParaRPr lang="bs-Latn-BA" sz="3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48955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4A087-8DAC-4A28-8BF2-3E802806789E}" type="datetime1">
              <a:rPr lang="sr-Latn-CS" smtClean="0"/>
              <a:pPr/>
              <a:t>9.5.2015</a:t>
            </a:fld>
            <a:endParaRPr lang="hr-HR"/>
          </a:p>
        </p:txBody>
      </p:sp>
      <p:sp>
        <p:nvSpPr>
          <p:cNvPr id="3" name="Slide Number Placeholder 2"/>
          <p:cNvSpPr>
            <a:spLocks noGrp="1"/>
          </p:cNvSpPr>
          <p:nvPr>
            <p:ph type="sldNum" sz="quarter" idx="12"/>
          </p:nvPr>
        </p:nvSpPr>
        <p:spPr/>
        <p:txBody>
          <a:bodyPr/>
          <a:lstStyle/>
          <a:p>
            <a:fld id="{F58AA586-88AE-4FE6-B2E6-9E9ACE2D2F64}" type="slidenum">
              <a:rPr lang="hr-HR" smtClean="0"/>
              <a:pPr/>
              <a:t>5</a:t>
            </a:fld>
            <a:endParaRPr lang="hr-HR"/>
          </a:p>
        </p:txBody>
      </p:sp>
      <p:sp>
        <p:nvSpPr>
          <p:cNvPr id="4" name="Title 1"/>
          <p:cNvSpPr txBox="1">
            <a:spLocks/>
          </p:cNvSpPr>
          <p:nvPr/>
        </p:nvSpPr>
        <p:spPr>
          <a:xfrm>
            <a:off x="457200" y="274638"/>
            <a:ext cx="7467600" cy="508493"/>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bs-Latn-BA" sz="3400" dirty="0" smtClean="0">
                <a:solidFill>
                  <a:schemeClr val="tx1"/>
                </a:solidFill>
                <a:latin typeface="Times New Roman" panose="02020603050405020304" pitchFamily="18" charset="0"/>
                <a:cs typeface="Times New Roman" panose="02020603050405020304" pitchFamily="18" charset="0"/>
              </a:rPr>
              <a:t>SLOVENIJA</a:t>
            </a:r>
            <a:endParaRPr lang="bs-Latn-BA" sz="3400" dirty="0">
              <a:solidFill>
                <a:schemeClr val="tx1"/>
              </a:solidFill>
              <a:latin typeface="Times New Roman" panose="02020603050405020304" pitchFamily="18" charset="0"/>
              <a:cs typeface="Times New Roman" panose="02020603050405020304" pitchFamily="18" charset="0"/>
            </a:endParaRPr>
          </a:p>
        </p:txBody>
      </p:sp>
      <p:pic>
        <p:nvPicPr>
          <p:cNvPr id="5" name="Picture 4" descr="Slika 3.tif"/>
          <p:cNvPicPr>
            <a:picLocks noChangeAspect="1"/>
          </p:cNvPicPr>
          <p:nvPr/>
        </p:nvPicPr>
        <p:blipFill>
          <a:blip r:embed="rId2" cstate="print"/>
          <a:stretch>
            <a:fillRect/>
          </a:stretch>
        </p:blipFill>
        <p:spPr>
          <a:xfrm>
            <a:off x="457200" y="908720"/>
            <a:ext cx="5783879" cy="2952328"/>
          </a:xfrm>
          <a:prstGeom prst="rect">
            <a:avLst/>
          </a:prstGeom>
        </p:spPr>
      </p:pic>
      <p:sp>
        <p:nvSpPr>
          <p:cNvPr id="6" name="Content Placeholder 2"/>
          <p:cNvSpPr txBox="1">
            <a:spLocks/>
          </p:cNvSpPr>
          <p:nvPr/>
        </p:nvSpPr>
        <p:spPr>
          <a:xfrm>
            <a:off x="457200" y="4017254"/>
            <a:ext cx="8003232" cy="2173996"/>
          </a:xfrm>
          <a:prstGeom prst="rect">
            <a:avLst/>
          </a:prstGeom>
        </p:spPr>
        <p:txBody>
          <a:bodyPr>
            <a:normAutofit fontScale="700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just">
              <a:buClrTx/>
              <a:buFont typeface="Times New Roman" panose="02020603050405020304" pitchFamily="18" charset="0"/>
              <a:buChar char="–"/>
            </a:pPr>
            <a:r>
              <a:rPr lang="pt-BR" dirty="0" smtClean="0">
                <a:latin typeface="Times New Roman" panose="02020603050405020304" pitchFamily="18" charset="0"/>
                <a:cs typeface="Times New Roman" panose="02020603050405020304" pitchFamily="18" charset="0"/>
              </a:rPr>
              <a:t>Subvencije za proizvodnju električne energije iz OIE postale su velike. </a:t>
            </a:r>
            <a:r>
              <a:rPr lang="bs-Latn-BA" dirty="0" smtClean="0">
                <a:latin typeface="Times New Roman" panose="02020603050405020304" pitchFamily="18" charset="0"/>
                <a:cs typeface="Times New Roman" panose="02020603050405020304" pitchFamily="18" charset="0"/>
              </a:rPr>
              <a:t>(</a:t>
            </a:r>
            <a:r>
              <a:rPr lang="pt-BR" dirty="0" smtClean="0">
                <a:latin typeface="Times New Roman" panose="02020603050405020304" pitchFamily="18" charset="0"/>
                <a:cs typeface="Times New Roman" panose="02020603050405020304" pitchFamily="18" charset="0"/>
              </a:rPr>
              <a:t>2007 </a:t>
            </a:r>
            <a:r>
              <a:rPr lang="bs-Latn-BA" dirty="0" smtClean="0">
                <a:latin typeface="Times New Roman" panose="02020603050405020304" pitchFamily="18" charset="0"/>
                <a:cs typeface="Times New Roman" panose="02020603050405020304" pitchFamily="18" charset="0"/>
              </a:rPr>
              <a:t>g. –</a:t>
            </a:r>
            <a:r>
              <a:rPr lang="pt-BR" dirty="0" smtClean="0">
                <a:latin typeface="Times New Roman" panose="02020603050405020304" pitchFamily="18" charset="0"/>
                <a:cs typeface="Times New Roman" panose="02020603050405020304" pitchFamily="18" charset="0"/>
              </a:rPr>
              <a:t> 10,8 mil</a:t>
            </a:r>
            <a:r>
              <a:rPr lang="bs-Latn-BA" dirty="0" smtClean="0">
                <a:latin typeface="Times New Roman" panose="02020603050405020304" pitchFamily="18" charset="0"/>
                <a:cs typeface="Times New Roman" panose="02020603050405020304" pitchFamily="18" charset="0"/>
              </a:rPr>
              <a:t>.</a:t>
            </a:r>
            <a:r>
              <a:rPr lang="pt-BR" dirty="0" smtClean="0">
                <a:latin typeface="Times New Roman" panose="02020603050405020304" pitchFamily="18" charset="0"/>
                <a:cs typeface="Times New Roman" panose="02020603050405020304" pitchFamily="18" charset="0"/>
              </a:rPr>
              <a:t> €</a:t>
            </a:r>
            <a:r>
              <a:rPr lang="bs-Latn-BA" dirty="0" smtClean="0">
                <a:latin typeface="Times New Roman" panose="02020603050405020304" pitchFamily="18" charset="0"/>
                <a:cs typeface="Times New Roman" panose="02020603050405020304" pitchFamily="18" charset="0"/>
              </a:rPr>
              <a:t>;</a:t>
            </a:r>
            <a:r>
              <a:rPr lang="pt-BR" dirty="0" smtClean="0">
                <a:latin typeface="Times New Roman" panose="02020603050405020304" pitchFamily="18" charset="0"/>
                <a:cs typeface="Times New Roman" panose="02020603050405020304" pitchFamily="18" charset="0"/>
              </a:rPr>
              <a:t> 2010 </a:t>
            </a:r>
            <a:r>
              <a:rPr lang="bs-Latn-BA" dirty="0" smtClean="0">
                <a:latin typeface="Times New Roman" panose="02020603050405020304" pitchFamily="18" charset="0"/>
                <a:cs typeface="Times New Roman" panose="02020603050405020304" pitchFamily="18" charset="0"/>
              </a:rPr>
              <a:t>g. –</a:t>
            </a:r>
            <a:r>
              <a:rPr lang="pt-BR" dirty="0" smtClean="0">
                <a:latin typeface="Times New Roman" panose="02020603050405020304" pitchFamily="18" charset="0"/>
                <a:cs typeface="Times New Roman" panose="02020603050405020304" pitchFamily="18" charset="0"/>
              </a:rPr>
              <a:t> 35,6 mil</a:t>
            </a:r>
            <a:r>
              <a:rPr lang="bs-Latn-BA" dirty="0" smtClean="0">
                <a:latin typeface="Times New Roman" panose="02020603050405020304" pitchFamily="18" charset="0"/>
                <a:cs typeface="Times New Roman" panose="02020603050405020304" pitchFamily="18" charset="0"/>
              </a:rPr>
              <a:t>.</a:t>
            </a:r>
            <a:r>
              <a:rPr lang="pt-BR" dirty="0" smtClean="0">
                <a:latin typeface="Times New Roman" panose="02020603050405020304" pitchFamily="18" charset="0"/>
                <a:cs typeface="Times New Roman" panose="02020603050405020304" pitchFamily="18" charset="0"/>
              </a:rPr>
              <a:t> €</a:t>
            </a:r>
            <a:r>
              <a:rPr lang="bs-Latn-BA" dirty="0" smtClean="0">
                <a:latin typeface="Times New Roman" panose="02020603050405020304" pitchFamily="18" charset="0"/>
                <a:cs typeface="Times New Roman" panose="02020603050405020304" pitchFamily="18" charset="0"/>
              </a:rPr>
              <a:t>;</a:t>
            </a:r>
            <a:r>
              <a:rPr lang="pt-BR" dirty="0" smtClean="0">
                <a:latin typeface="Times New Roman" panose="02020603050405020304" pitchFamily="18" charset="0"/>
                <a:cs typeface="Times New Roman" panose="02020603050405020304" pitchFamily="18" charset="0"/>
              </a:rPr>
              <a:t> 2013 </a:t>
            </a:r>
            <a:r>
              <a:rPr lang="bs-Latn-BA" dirty="0" smtClean="0">
                <a:latin typeface="Times New Roman" panose="02020603050405020304" pitchFamily="18" charset="0"/>
                <a:cs typeface="Times New Roman" panose="02020603050405020304" pitchFamily="18" charset="0"/>
              </a:rPr>
              <a:t>g. –</a:t>
            </a:r>
            <a:r>
              <a:rPr lang="pt-BR" dirty="0" smtClean="0">
                <a:latin typeface="Times New Roman" panose="02020603050405020304" pitchFamily="18" charset="0"/>
                <a:cs typeface="Times New Roman" panose="02020603050405020304" pitchFamily="18" charset="0"/>
              </a:rPr>
              <a:t> 94,2 mil</a:t>
            </a:r>
            <a:r>
              <a:rPr lang="bs-Latn-BA" dirty="0" smtClean="0">
                <a:latin typeface="Times New Roman" panose="02020603050405020304" pitchFamily="18" charset="0"/>
                <a:cs typeface="Times New Roman" panose="02020603050405020304" pitchFamily="18" charset="0"/>
              </a:rPr>
              <a:t>.</a:t>
            </a:r>
            <a:r>
              <a:rPr lang="pt-BR" dirty="0" smtClean="0">
                <a:latin typeface="Times New Roman" panose="02020603050405020304" pitchFamily="18" charset="0"/>
                <a:cs typeface="Times New Roman" panose="02020603050405020304" pitchFamily="18" charset="0"/>
              </a:rPr>
              <a:t> €</a:t>
            </a:r>
            <a:r>
              <a:rPr lang="bs-Latn-BA" dirty="0" smtClean="0">
                <a:latin typeface="Times New Roman" panose="02020603050405020304" pitchFamily="18" charset="0"/>
                <a:cs typeface="Times New Roman" panose="02020603050405020304" pitchFamily="18" charset="0"/>
              </a:rPr>
              <a:t>).</a:t>
            </a:r>
          </a:p>
          <a:p>
            <a:pPr algn="just">
              <a:buClrTx/>
              <a:buFont typeface="Times New Roman" panose="02020603050405020304" pitchFamily="18" charset="0"/>
              <a:buChar char="–"/>
            </a:pPr>
            <a:r>
              <a:rPr lang="pt-BR" dirty="0" smtClean="0">
                <a:latin typeface="Times New Roman" panose="02020603050405020304" pitchFamily="18" charset="0"/>
                <a:cs typeface="Times New Roman" panose="02020603050405020304" pitchFamily="18" charset="0"/>
              </a:rPr>
              <a:t>Subvencije su smanjene tako da sistem operativnih poticaja i dalje ostaje trajno održiv</a:t>
            </a:r>
            <a:r>
              <a:rPr lang="hr-HR" dirty="0" smtClean="0">
                <a:latin typeface="Times New Roman" panose="02020603050405020304" pitchFamily="18" charset="0"/>
                <a:cs typeface="Times New Roman" panose="02020603050405020304" pitchFamily="18" charset="0"/>
              </a:rPr>
              <a:t>.</a:t>
            </a:r>
          </a:p>
          <a:p>
            <a:pPr algn="just">
              <a:buClrTx/>
              <a:buFont typeface="Times New Roman" panose="02020603050405020304" pitchFamily="18" charset="0"/>
              <a:buChar char="–"/>
            </a:pPr>
            <a:r>
              <a:rPr lang="hr-HR" dirty="0" smtClean="0">
                <a:latin typeface="Times New Roman" panose="02020603050405020304" pitchFamily="18" charset="0"/>
                <a:cs typeface="Times New Roman" panose="02020603050405020304" pitchFamily="18" charset="0"/>
              </a:rPr>
              <a:t>Zbog smanjenja investicionih troškova, u 2012. godini je rast instalisane snage SE bio viši od 100%.</a:t>
            </a:r>
          </a:p>
          <a:p>
            <a:pPr algn="just">
              <a:buClrTx/>
              <a:buFont typeface="Times New Roman" panose="02020603050405020304" pitchFamily="18" charset="0"/>
              <a:buChar char="–"/>
            </a:pPr>
            <a:r>
              <a:rPr lang="hr-HR" dirty="0" smtClean="0">
                <a:latin typeface="Times New Roman" panose="02020603050405020304" pitchFamily="18" charset="0"/>
                <a:cs typeface="Times New Roman" panose="02020603050405020304" pitchFamily="18" charset="0"/>
              </a:rPr>
              <a:t>Nakon toga, isplata subvencija u narednim godinama previše opterećuje tržište električne energije. </a:t>
            </a:r>
            <a:endParaRPr lang="bs-Latn-BA"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4556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4A087-8DAC-4A28-8BF2-3E802806789E}" type="datetime1">
              <a:rPr lang="sr-Latn-CS" smtClean="0"/>
              <a:pPr/>
              <a:t>9.5.2015</a:t>
            </a:fld>
            <a:endParaRPr lang="hr-HR"/>
          </a:p>
        </p:txBody>
      </p:sp>
      <p:sp>
        <p:nvSpPr>
          <p:cNvPr id="3" name="Slide Number Placeholder 2"/>
          <p:cNvSpPr>
            <a:spLocks noGrp="1"/>
          </p:cNvSpPr>
          <p:nvPr>
            <p:ph type="sldNum" sz="quarter" idx="12"/>
          </p:nvPr>
        </p:nvSpPr>
        <p:spPr/>
        <p:txBody>
          <a:bodyPr/>
          <a:lstStyle/>
          <a:p>
            <a:fld id="{F58AA586-88AE-4FE6-B2E6-9E9ACE2D2F64}" type="slidenum">
              <a:rPr lang="hr-HR" smtClean="0"/>
              <a:pPr/>
              <a:t>6</a:t>
            </a:fld>
            <a:endParaRPr lang="hr-HR"/>
          </a:p>
        </p:txBody>
      </p:sp>
      <p:sp>
        <p:nvSpPr>
          <p:cNvPr id="4" name="Title 1"/>
          <p:cNvSpPr txBox="1">
            <a:spLocks/>
          </p:cNvSpPr>
          <p:nvPr/>
        </p:nvSpPr>
        <p:spPr>
          <a:xfrm>
            <a:off x="457200" y="274638"/>
            <a:ext cx="7467600" cy="508493"/>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bs-Latn-BA" sz="3400" dirty="0" smtClean="0">
                <a:solidFill>
                  <a:schemeClr val="tx1"/>
                </a:solidFill>
                <a:latin typeface="Times New Roman" panose="02020603050405020304" pitchFamily="18" charset="0"/>
                <a:cs typeface="Times New Roman" panose="02020603050405020304" pitchFamily="18" charset="0"/>
              </a:rPr>
              <a:t>BOSNA I HERCEGOVINA</a:t>
            </a:r>
            <a:endParaRPr lang="bs-Latn-BA" sz="3400" dirty="0">
              <a:solidFill>
                <a:schemeClr val="tx1"/>
              </a:solidFill>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395536" y="1196752"/>
            <a:ext cx="7467600" cy="1728192"/>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just">
              <a:buClrTx/>
              <a:buFont typeface="Perpetua" panose="02020502060401020303" pitchFamily="18" charset="0"/>
              <a:buChar char="–"/>
            </a:pPr>
            <a:r>
              <a:rPr lang="bs-Latn-BA" sz="1800" dirty="0" smtClean="0">
                <a:latin typeface="Times New Roman" panose="02020603050405020304" pitchFamily="18" charset="0"/>
                <a:cs typeface="Times New Roman" panose="02020603050405020304" pitchFamily="18" charset="0"/>
              </a:rPr>
              <a:t>U Bosni i Hercegovini se električna energija proizvodi u hidro i termoelektranama. </a:t>
            </a:r>
          </a:p>
          <a:p>
            <a:pPr algn="just">
              <a:buClrTx/>
              <a:buFont typeface="Perpetua" panose="02020502060401020303" pitchFamily="18" charset="0"/>
              <a:buChar char="–"/>
            </a:pPr>
            <a:r>
              <a:rPr lang="bs-Latn-BA" sz="1800" dirty="0" smtClean="0">
                <a:latin typeface="Times New Roman" panose="02020603050405020304" pitchFamily="18" charset="0"/>
                <a:cs typeface="Times New Roman" panose="02020603050405020304" pitchFamily="18" charset="0"/>
              </a:rPr>
              <a:t>U</a:t>
            </a:r>
            <a:r>
              <a:rPr lang="pt-BR" sz="1800" dirty="0" smtClean="0">
                <a:latin typeface="Times New Roman" panose="02020603050405020304" pitchFamily="18" charset="0"/>
                <a:cs typeface="Times New Roman" panose="02020603050405020304" pitchFamily="18" charset="0"/>
              </a:rPr>
              <a:t> </a:t>
            </a:r>
            <a:r>
              <a:rPr lang="bs-Latn-BA" sz="1800" dirty="0" smtClean="0">
                <a:latin typeface="Times New Roman" panose="02020603050405020304" pitchFamily="18" charset="0"/>
                <a:cs typeface="Times New Roman" panose="02020603050405020304" pitchFamily="18" charset="0"/>
              </a:rPr>
              <a:t>EES</a:t>
            </a:r>
            <a:r>
              <a:rPr lang="pt-BR" sz="1800" dirty="0" smtClean="0">
                <a:latin typeface="Times New Roman" panose="02020603050405020304" pitchFamily="18" charset="0"/>
                <a:cs typeface="Times New Roman" panose="02020603050405020304" pitchFamily="18" charset="0"/>
              </a:rPr>
              <a:t> B</a:t>
            </a:r>
            <a:r>
              <a:rPr lang="bs-Latn-BA" sz="1800" dirty="0" smtClean="0">
                <a:latin typeface="Times New Roman" panose="02020603050405020304" pitchFamily="18" charset="0"/>
                <a:cs typeface="Times New Roman" panose="02020603050405020304" pitchFamily="18" charset="0"/>
              </a:rPr>
              <a:t>iH</a:t>
            </a:r>
            <a:r>
              <a:rPr lang="pt-BR" sz="1800" dirty="0" smtClean="0">
                <a:latin typeface="Times New Roman" panose="02020603050405020304" pitchFamily="18" charset="0"/>
                <a:cs typeface="Times New Roman" panose="02020603050405020304" pitchFamily="18" charset="0"/>
              </a:rPr>
              <a:t> nema instalisanih kapaciteta na energiju vjetra</a:t>
            </a:r>
            <a:r>
              <a:rPr lang="hr-HR" sz="1800" dirty="0" smtClean="0">
                <a:latin typeface="Times New Roman" panose="02020603050405020304" pitchFamily="18" charset="0"/>
                <a:cs typeface="Times New Roman" panose="02020603050405020304" pitchFamily="18" charset="0"/>
              </a:rPr>
              <a:t>, kao ni solarnih elektrana priključenih na srednjem naponu.</a:t>
            </a:r>
          </a:p>
          <a:p>
            <a:pPr algn="just">
              <a:buClrTx/>
              <a:buFont typeface="Perpetua" panose="02020502060401020303" pitchFamily="18" charset="0"/>
              <a:buChar char="–"/>
            </a:pPr>
            <a:r>
              <a:rPr lang="hr-HR" sz="1800" dirty="0" smtClean="0">
                <a:latin typeface="Times New Roman" panose="02020603050405020304" pitchFamily="18" charset="0"/>
                <a:cs typeface="Times New Roman" panose="02020603050405020304" pitchFamily="18" charset="0"/>
              </a:rPr>
              <a:t>Sve elektrane na obnovljive izvore energije su priključene na distributivnu mrežu elektroprivrednih društava u BiH. </a:t>
            </a:r>
            <a:endParaRPr lang="bs-Latn-BA" sz="1800" dirty="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3279789043"/>
              </p:ext>
            </p:extLst>
          </p:nvPr>
        </p:nvGraphicFramePr>
        <p:xfrm>
          <a:off x="580245" y="3284984"/>
          <a:ext cx="7483380" cy="2431479"/>
        </p:xfrm>
        <a:graphic>
          <a:graphicData uri="http://schemas.openxmlformats.org/drawingml/2006/table">
            <a:tbl>
              <a:tblPr/>
              <a:tblGrid>
                <a:gridCol w="1496676"/>
                <a:gridCol w="1496676"/>
                <a:gridCol w="1496676"/>
                <a:gridCol w="1496676"/>
                <a:gridCol w="1496676"/>
              </a:tblGrid>
              <a:tr h="613287">
                <a:tc>
                  <a:txBody>
                    <a:bodyPr/>
                    <a:lstStyle/>
                    <a:p>
                      <a:pPr>
                        <a:spcAft>
                          <a:spcPts val="0"/>
                        </a:spcAft>
                      </a:pPr>
                      <a:endParaRPr lang="bs-Latn-BA"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BA" sz="2000" b="1" dirty="0">
                          <a:latin typeface="+mn-lt"/>
                          <a:ea typeface="Calibri"/>
                          <a:cs typeface="Times New Roman"/>
                        </a:rPr>
                        <a:t>mHE (kW)</a:t>
                      </a:r>
                      <a:endParaRPr lang="bs-Latn-BA"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BA" sz="2000" b="1" dirty="0">
                          <a:latin typeface="+mn-lt"/>
                          <a:ea typeface="Calibri"/>
                          <a:cs typeface="Times New Roman"/>
                        </a:rPr>
                        <a:t>SE(kW)</a:t>
                      </a:r>
                      <a:endParaRPr lang="bs-Latn-BA"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BA" sz="2000" b="1" dirty="0">
                          <a:latin typeface="+mn-lt"/>
                          <a:ea typeface="Calibri"/>
                          <a:cs typeface="Times New Roman"/>
                        </a:rPr>
                        <a:t>Biomasa (kW)</a:t>
                      </a:r>
                      <a:endParaRPr lang="bs-Latn-BA"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BA" sz="2000" b="1" dirty="0">
                          <a:latin typeface="+mn-lt"/>
                          <a:ea typeface="Calibri"/>
                          <a:cs typeface="Times New Roman"/>
                        </a:rPr>
                        <a:t>Ukupno (kW)</a:t>
                      </a:r>
                      <a:endParaRPr lang="bs-Latn-BA"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4548">
                <a:tc>
                  <a:txBody>
                    <a:bodyPr/>
                    <a:lstStyle/>
                    <a:p>
                      <a:pPr>
                        <a:spcAft>
                          <a:spcPts val="0"/>
                        </a:spcAft>
                      </a:pPr>
                      <a:r>
                        <a:rPr lang="hr-BA" sz="2000" b="1" dirty="0">
                          <a:latin typeface="+mn-lt"/>
                          <a:ea typeface="Calibri"/>
                          <a:cs typeface="Times New Roman"/>
                        </a:rPr>
                        <a:t>EPHZHB</a:t>
                      </a:r>
                      <a:endParaRPr lang="bs-Latn-BA"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BA" sz="2000" dirty="0">
                          <a:latin typeface="+mn-lt"/>
                          <a:ea typeface="Calibri"/>
                          <a:cs typeface="Times New Roman"/>
                        </a:rPr>
                        <a:t>4161</a:t>
                      </a:r>
                      <a:endParaRPr lang="bs-Latn-BA"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BA" sz="2000" dirty="0">
                          <a:latin typeface="+mn-lt"/>
                          <a:ea typeface="Calibri"/>
                          <a:cs typeface="Times New Roman"/>
                        </a:rPr>
                        <a:t>1169.44</a:t>
                      </a:r>
                      <a:endParaRPr lang="bs-Latn-BA"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BA" sz="2000" dirty="0">
                          <a:latin typeface="+mn-lt"/>
                          <a:ea typeface="Calibri"/>
                          <a:cs typeface="Times New Roman"/>
                        </a:rPr>
                        <a:t>-</a:t>
                      </a:r>
                      <a:endParaRPr lang="bs-Latn-BA"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BA" sz="2000" dirty="0">
                          <a:latin typeface="+mn-lt"/>
                          <a:ea typeface="Calibri"/>
                          <a:cs typeface="Times New Roman"/>
                        </a:rPr>
                        <a:t>5330.44</a:t>
                      </a:r>
                      <a:endParaRPr lang="bs-Latn-BA"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4548">
                <a:tc>
                  <a:txBody>
                    <a:bodyPr/>
                    <a:lstStyle/>
                    <a:p>
                      <a:pPr>
                        <a:spcAft>
                          <a:spcPts val="0"/>
                        </a:spcAft>
                      </a:pPr>
                      <a:r>
                        <a:rPr lang="hr-BA" sz="2000" b="1">
                          <a:latin typeface="+mn-lt"/>
                          <a:ea typeface="Calibri"/>
                          <a:cs typeface="Times New Roman"/>
                        </a:rPr>
                        <a:t>ERS</a:t>
                      </a:r>
                      <a:endParaRPr lang="bs-Latn-BA" sz="20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BA" sz="2000" dirty="0">
                          <a:latin typeface="+mn-lt"/>
                          <a:ea typeface="Calibri"/>
                          <a:cs typeface="Times New Roman"/>
                        </a:rPr>
                        <a:t>47691.8</a:t>
                      </a:r>
                      <a:endParaRPr lang="bs-Latn-BA"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BA" sz="2000" dirty="0">
                          <a:latin typeface="+mn-lt"/>
                          <a:ea typeface="Calibri"/>
                          <a:cs typeface="Times New Roman"/>
                        </a:rPr>
                        <a:t>144.92</a:t>
                      </a:r>
                      <a:endParaRPr lang="bs-Latn-BA"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BA" sz="2000" dirty="0">
                          <a:latin typeface="+mn-lt"/>
                          <a:ea typeface="Calibri"/>
                          <a:cs typeface="Times New Roman"/>
                        </a:rPr>
                        <a:t>-</a:t>
                      </a:r>
                      <a:endParaRPr lang="bs-Latn-BA"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BA" sz="2000" dirty="0">
                          <a:latin typeface="+mn-lt"/>
                          <a:ea typeface="Calibri"/>
                          <a:cs typeface="Times New Roman"/>
                        </a:rPr>
                        <a:t>47836.72</a:t>
                      </a:r>
                      <a:endParaRPr lang="bs-Latn-BA"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4548">
                <a:tc>
                  <a:txBody>
                    <a:bodyPr/>
                    <a:lstStyle/>
                    <a:p>
                      <a:pPr>
                        <a:spcAft>
                          <a:spcPts val="0"/>
                        </a:spcAft>
                      </a:pPr>
                      <a:r>
                        <a:rPr lang="hr-BA" sz="2000" b="1">
                          <a:latin typeface="+mn-lt"/>
                          <a:ea typeface="Calibri"/>
                          <a:cs typeface="Times New Roman"/>
                        </a:rPr>
                        <a:t>EP BIH</a:t>
                      </a:r>
                      <a:endParaRPr lang="bs-Latn-BA" sz="20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BA" sz="2000">
                          <a:latin typeface="+mn-lt"/>
                          <a:ea typeface="Calibri"/>
                          <a:cs typeface="Times New Roman"/>
                        </a:rPr>
                        <a:t>43048</a:t>
                      </a:r>
                      <a:endParaRPr lang="bs-Latn-BA" sz="20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BA" sz="2000" dirty="0">
                          <a:latin typeface="+mn-lt"/>
                          <a:ea typeface="Calibri"/>
                          <a:cs typeface="Times New Roman"/>
                        </a:rPr>
                        <a:t>178.5</a:t>
                      </a:r>
                      <a:endParaRPr lang="bs-Latn-BA"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BA" sz="2000" dirty="0">
                          <a:latin typeface="+mn-lt"/>
                          <a:ea typeface="Calibri"/>
                          <a:cs typeface="Times New Roman"/>
                        </a:rPr>
                        <a:t>45</a:t>
                      </a:r>
                      <a:endParaRPr lang="bs-Latn-BA"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BA" sz="2000" dirty="0">
                          <a:latin typeface="+mn-lt"/>
                          <a:ea typeface="Calibri"/>
                          <a:cs typeface="Times New Roman"/>
                        </a:rPr>
                        <a:t>34271.5</a:t>
                      </a:r>
                      <a:endParaRPr lang="bs-Latn-BA"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4548">
                <a:tc>
                  <a:txBody>
                    <a:bodyPr/>
                    <a:lstStyle/>
                    <a:p>
                      <a:pPr>
                        <a:spcAft>
                          <a:spcPts val="0"/>
                        </a:spcAft>
                      </a:pPr>
                      <a:endParaRPr lang="hr-BA" sz="20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BA" sz="2000" b="1">
                          <a:latin typeface="+mn-lt"/>
                          <a:ea typeface="Calibri"/>
                          <a:cs typeface="Times New Roman"/>
                        </a:rPr>
                        <a:t>85900.8</a:t>
                      </a:r>
                      <a:endParaRPr lang="bs-Latn-BA" sz="20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BA" sz="2000" b="1" dirty="0">
                          <a:latin typeface="+mn-lt"/>
                          <a:ea typeface="Calibri"/>
                          <a:cs typeface="Times New Roman"/>
                        </a:rPr>
                        <a:t>1492.86</a:t>
                      </a:r>
                      <a:endParaRPr lang="bs-Latn-BA"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BA" sz="2000" b="1" dirty="0">
                          <a:latin typeface="+mn-lt"/>
                          <a:ea typeface="Calibri"/>
                          <a:cs typeface="Times New Roman"/>
                        </a:rPr>
                        <a:t>45</a:t>
                      </a:r>
                      <a:endParaRPr lang="bs-Latn-BA"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BA" sz="2000" b="1" dirty="0">
                          <a:latin typeface="+mn-lt"/>
                          <a:ea typeface="Calibri"/>
                          <a:cs typeface="Times New Roman"/>
                        </a:rPr>
                        <a:t>87438.66</a:t>
                      </a:r>
                      <a:endParaRPr lang="bs-Latn-BA"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4223675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4A087-8DAC-4A28-8BF2-3E802806789E}" type="datetime1">
              <a:rPr lang="sr-Latn-CS" smtClean="0"/>
              <a:pPr/>
              <a:t>9.5.2015</a:t>
            </a:fld>
            <a:endParaRPr lang="hr-HR"/>
          </a:p>
        </p:txBody>
      </p:sp>
      <p:sp>
        <p:nvSpPr>
          <p:cNvPr id="3" name="Slide Number Placeholder 2"/>
          <p:cNvSpPr>
            <a:spLocks noGrp="1"/>
          </p:cNvSpPr>
          <p:nvPr>
            <p:ph type="sldNum" sz="quarter" idx="12"/>
          </p:nvPr>
        </p:nvSpPr>
        <p:spPr/>
        <p:txBody>
          <a:bodyPr/>
          <a:lstStyle/>
          <a:p>
            <a:fld id="{F58AA586-88AE-4FE6-B2E6-9E9ACE2D2F64}" type="slidenum">
              <a:rPr lang="hr-HR" smtClean="0"/>
              <a:pPr/>
              <a:t>7</a:t>
            </a:fld>
            <a:endParaRPr lang="hr-HR"/>
          </a:p>
        </p:txBody>
      </p:sp>
      <p:sp>
        <p:nvSpPr>
          <p:cNvPr id="4" name="Title 1"/>
          <p:cNvSpPr txBox="1">
            <a:spLocks/>
          </p:cNvSpPr>
          <p:nvPr/>
        </p:nvSpPr>
        <p:spPr>
          <a:xfrm>
            <a:off x="457200" y="274638"/>
            <a:ext cx="7467600" cy="508493"/>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bs-Latn-BA" sz="3400" dirty="0" smtClean="0">
                <a:solidFill>
                  <a:schemeClr val="tx1"/>
                </a:solidFill>
                <a:latin typeface="Times New Roman" panose="02020603050405020304" pitchFamily="18" charset="0"/>
                <a:cs typeface="Times New Roman" panose="02020603050405020304" pitchFamily="18" charset="0"/>
              </a:rPr>
              <a:t>BOSNA I HERCEGOVINA</a:t>
            </a:r>
            <a:endParaRPr lang="bs-Latn-BA" sz="3400" dirty="0">
              <a:solidFill>
                <a:schemeClr val="tx1"/>
              </a:solidFill>
              <a:latin typeface="Times New Roman" panose="02020603050405020304" pitchFamily="18" charset="0"/>
              <a:cs typeface="Times New Roman" panose="02020603050405020304" pitchFamily="18" charset="0"/>
            </a:endParaRPr>
          </a:p>
        </p:txBody>
      </p:sp>
      <p:pic>
        <p:nvPicPr>
          <p:cNvPr id="5" name="Content Placeholder 5" descr="Slika 4.tif"/>
          <p:cNvPicPr>
            <a:picLocks noGrp="1" noChangeAspect="1"/>
          </p:cNvPicPr>
          <p:nvPr/>
        </p:nvPicPr>
        <p:blipFill>
          <a:blip r:embed="rId2" cstate="print"/>
          <a:stretch>
            <a:fillRect/>
          </a:stretch>
        </p:blipFill>
        <p:spPr>
          <a:xfrm>
            <a:off x="644870" y="976307"/>
            <a:ext cx="6336704" cy="5424116"/>
          </a:xfrm>
          <a:prstGeom prst="rect">
            <a:avLst/>
          </a:prstGeom>
        </p:spPr>
      </p:pic>
    </p:spTree>
    <p:extLst>
      <p:ext uri="{BB962C8B-B14F-4D97-AF65-F5344CB8AC3E}">
        <p14:creationId xmlns:p14="http://schemas.microsoft.com/office/powerpoint/2010/main" xmlns="" val="620089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4A087-8DAC-4A28-8BF2-3E802806789E}" type="datetime1">
              <a:rPr lang="sr-Latn-CS" smtClean="0"/>
              <a:pPr/>
              <a:t>9.5.2015</a:t>
            </a:fld>
            <a:endParaRPr lang="hr-HR"/>
          </a:p>
        </p:txBody>
      </p:sp>
      <p:sp>
        <p:nvSpPr>
          <p:cNvPr id="3" name="Slide Number Placeholder 2"/>
          <p:cNvSpPr>
            <a:spLocks noGrp="1"/>
          </p:cNvSpPr>
          <p:nvPr>
            <p:ph type="sldNum" sz="quarter" idx="12"/>
          </p:nvPr>
        </p:nvSpPr>
        <p:spPr/>
        <p:txBody>
          <a:bodyPr/>
          <a:lstStyle/>
          <a:p>
            <a:fld id="{F58AA586-88AE-4FE6-B2E6-9E9ACE2D2F64}" type="slidenum">
              <a:rPr lang="hr-HR" smtClean="0"/>
              <a:pPr/>
              <a:t>8</a:t>
            </a:fld>
            <a:endParaRPr lang="hr-HR"/>
          </a:p>
        </p:txBody>
      </p:sp>
      <p:sp>
        <p:nvSpPr>
          <p:cNvPr id="4" name="Rectangle 3"/>
          <p:cNvSpPr/>
          <p:nvPr/>
        </p:nvSpPr>
        <p:spPr>
          <a:xfrm>
            <a:off x="462392" y="1052736"/>
            <a:ext cx="8358079" cy="5909310"/>
          </a:xfrm>
          <a:prstGeom prst="rect">
            <a:avLst/>
          </a:prstGeom>
        </p:spPr>
        <p:txBody>
          <a:bodyPr wrap="square">
            <a:spAutoFit/>
          </a:bodyPr>
          <a:lstStyle/>
          <a:p>
            <a:pPr marL="285750" indent="-285750" algn="just">
              <a:buFont typeface="Times New Roman" panose="02020603050405020304" pitchFamily="18" charset="0"/>
              <a:buChar char="–"/>
            </a:pPr>
            <a:r>
              <a:rPr lang="pt-BR" dirty="0" smtClean="0">
                <a:latin typeface="Times New Roman" panose="02020603050405020304" pitchFamily="18" charset="0"/>
                <a:cs typeface="Times New Roman" panose="02020603050405020304" pitchFamily="18" charset="0"/>
              </a:rPr>
              <a:t>Nadležno </a:t>
            </a:r>
            <a:r>
              <a:rPr lang="pt-BR" dirty="0">
                <a:latin typeface="Times New Roman" panose="02020603050405020304" pitchFamily="18" charset="0"/>
                <a:cs typeface="Times New Roman" panose="02020603050405020304" pitchFamily="18" charset="0"/>
              </a:rPr>
              <a:t>državno ministarstvo za implementaciju direktiva iz oblasti </a:t>
            </a:r>
            <a:r>
              <a:rPr lang="bs-Latn-BA" dirty="0">
                <a:latin typeface="Times New Roman" panose="02020603050405020304" pitchFamily="18" charset="0"/>
                <a:cs typeface="Times New Roman" panose="02020603050405020304" pitchFamily="18" charset="0"/>
              </a:rPr>
              <a:t>OIE </a:t>
            </a:r>
            <a:r>
              <a:rPr lang="pt-BR" dirty="0">
                <a:latin typeface="Times New Roman" panose="02020603050405020304" pitchFamily="18" charset="0"/>
                <a:cs typeface="Times New Roman" panose="02020603050405020304" pitchFamily="18" charset="0"/>
              </a:rPr>
              <a:t>odnosno energije uopšte je Ministarstvo vanjske trgovine i ekonomskih odnosa (MVTEO BiH). </a:t>
            </a:r>
            <a:endParaRPr lang="hr-HR" dirty="0" smtClean="0">
              <a:latin typeface="Times New Roman" panose="02020603050405020304" pitchFamily="18" charset="0"/>
              <a:cs typeface="Times New Roman" panose="02020603050405020304" pitchFamily="18" charset="0"/>
            </a:endParaRPr>
          </a:p>
          <a:p>
            <a:pPr marL="285750" indent="-285750" algn="just">
              <a:buFont typeface="Times New Roman" panose="02020603050405020304" pitchFamily="18" charset="0"/>
              <a:buChar char="–"/>
            </a:pPr>
            <a:endParaRPr lang="pt-BR" dirty="0" smtClean="0">
              <a:latin typeface="Times New Roman" panose="02020603050405020304" pitchFamily="18" charset="0"/>
              <a:cs typeface="Times New Roman" panose="02020603050405020304" pitchFamily="18" charset="0"/>
            </a:endParaRPr>
          </a:p>
          <a:p>
            <a:pPr marL="285750" indent="-285750" algn="just">
              <a:buFont typeface="Times New Roman" panose="02020603050405020304" pitchFamily="18" charset="0"/>
              <a:buChar char="–"/>
            </a:pPr>
            <a:r>
              <a:rPr lang="pt-BR" dirty="0" smtClean="0">
                <a:latin typeface="Times New Roman" panose="02020603050405020304" pitchFamily="18" charset="0"/>
                <a:cs typeface="Times New Roman" panose="02020603050405020304" pitchFamily="18" charset="0"/>
              </a:rPr>
              <a:t>Zbog </a:t>
            </a:r>
            <a:r>
              <a:rPr lang="pt-BR" dirty="0">
                <a:latin typeface="Times New Roman" panose="02020603050405020304" pitchFamily="18" charset="0"/>
                <a:cs typeface="Times New Roman" panose="02020603050405020304" pitchFamily="18" charset="0"/>
              </a:rPr>
              <a:t>državne strukture i stvarne nadležnosti entiteta (FBiH i RS) u oblasti energije, ovo ministarstvo ima samo ulogu koordinacije između državnog i entitetskih nivoa vlasti u implementaciji predmetnih </a:t>
            </a:r>
            <a:r>
              <a:rPr lang="pt-BR" dirty="0" smtClean="0">
                <a:latin typeface="Times New Roman" panose="02020603050405020304" pitchFamily="18" charset="0"/>
                <a:cs typeface="Times New Roman" panose="02020603050405020304" pitchFamily="18" charset="0"/>
              </a:rPr>
              <a:t>direktiva.</a:t>
            </a:r>
          </a:p>
          <a:p>
            <a:pPr marL="285750" indent="-285750" algn="just">
              <a:buFont typeface="Times New Roman" panose="02020603050405020304" pitchFamily="18" charset="0"/>
              <a:buChar char="–"/>
            </a:pPr>
            <a:endParaRPr lang="pt-BR" dirty="0">
              <a:latin typeface="Times New Roman" panose="02020603050405020304" pitchFamily="18" charset="0"/>
              <a:cs typeface="Times New Roman" panose="02020603050405020304" pitchFamily="18" charset="0"/>
            </a:endParaRPr>
          </a:p>
          <a:p>
            <a:pPr marL="285750" indent="-285750" algn="just">
              <a:buFont typeface="Times New Roman" panose="02020603050405020304" pitchFamily="18" charset="0"/>
              <a:buChar char="–"/>
            </a:pPr>
            <a:r>
              <a:rPr lang="pt-BR" dirty="0" smtClean="0">
                <a:latin typeface="Times New Roman" panose="02020603050405020304" pitchFamily="18" charset="0"/>
                <a:cs typeface="Times New Roman" panose="02020603050405020304" pitchFamily="18" charset="0"/>
              </a:rPr>
              <a:t>Na području FBiH elektroenergetski sektor, a posebno sektor obnovljivih izvora, uređuje se </a:t>
            </a:r>
            <a:r>
              <a:rPr lang="pt-BR" b="1" dirty="0" smtClean="0">
                <a:latin typeface="Times New Roman" panose="02020603050405020304" pitchFamily="18" charset="0"/>
                <a:cs typeface="Times New Roman" panose="02020603050405020304" pitchFamily="18" charset="0"/>
              </a:rPr>
              <a:t>Zakonom o električnoj energiji </a:t>
            </a:r>
            <a:r>
              <a:rPr lang="pt-BR" dirty="0" smtClean="0">
                <a:latin typeface="Times New Roman" panose="02020603050405020304" pitchFamily="18" charset="0"/>
                <a:cs typeface="Times New Roman" panose="02020603050405020304" pitchFamily="18" charset="0"/>
              </a:rPr>
              <a:t>i </a:t>
            </a:r>
            <a:r>
              <a:rPr lang="pt-BR" b="1" dirty="0" smtClean="0">
                <a:latin typeface="Times New Roman" panose="02020603050405020304" pitchFamily="18" charset="0"/>
                <a:cs typeface="Times New Roman" panose="02020603050405020304" pitchFamily="18" charset="0"/>
              </a:rPr>
              <a:t>Zakonom o korištenju obnovljivih izvora i efikasne kogeneracije</a:t>
            </a:r>
            <a:r>
              <a:rPr lang="pt-BR" dirty="0" smtClean="0">
                <a:latin typeface="Times New Roman" panose="02020603050405020304" pitchFamily="18" charset="0"/>
                <a:cs typeface="Times New Roman" panose="02020603050405020304" pitchFamily="18" charset="0"/>
              </a:rPr>
              <a:t>, kao i zakonskim podzakonskim aktima koji proizilaze iz nadležnosti datih zakona. </a:t>
            </a:r>
          </a:p>
          <a:p>
            <a:pPr marL="285750" indent="-285750" algn="just">
              <a:buFont typeface="Times New Roman" panose="02020603050405020304" pitchFamily="18" charset="0"/>
              <a:buChar char="–"/>
            </a:pPr>
            <a:endParaRPr lang="pt-BR" dirty="0">
              <a:latin typeface="Times New Roman" panose="02020603050405020304" pitchFamily="18" charset="0"/>
              <a:cs typeface="Times New Roman" panose="02020603050405020304" pitchFamily="18" charset="0"/>
            </a:endParaRPr>
          </a:p>
          <a:p>
            <a:pPr marL="285750" indent="-285750" algn="just">
              <a:buFont typeface="Times New Roman" panose="02020603050405020304" pitchFamily="18" charset="0"/>
              <a:buChar char="–"/>
            </a:pPr>
            <a:r>
              <a:rPr lang="pt-BR" dirty="0" smtClean="0">
                <a:latin typeface="Times New Roman" panose="02020603050405020304" pitchFamily="18" charset="0"/>
                <a:cs typeface="Times New Roman" panose="02020603050405020304" pitchFamily="18" charset="0"/>
              </a:rPr>
              <a:t>Na području RS elekroenergetski sektor, a posebno sektor obnovljivih izvora, uređuje se </a:t>
            </a:r>
            <a:r>
              <a:rPr lang="pt-BR" b="1" dirty="0" smtClean="0">
                <a:latin typeface="Times New Roman" panose="02020603050405020304" pitchFamily="18" charset="0"/>
                <a:cs typeface="Times New Roman" panose="02020603050405020304" pitchFamily="18" charset="0"/>
              </a:rPr>
              <a:t>Zakonom o energetici, Zakonom o električnoj energiji RS i Zakonom o OIE i EK</a:t>
            </a:r>
            <a:r>
              <a:rPr lang="pt-BR" dirty="0" smtClean="0">
                <a:latin typeface="Times New Roman" panose="02020603050405020304" pitchFamily="18" charset="0"/>
                <a:cs typeface="Times New Roman" panose="02020603050405020304" pitchFamily="18" charset="0"/>
              </a:rPr>
              <a:t>, </a:t>
            </a:r>
            <a:r>
              <a:rPr lang="pt-BR" dirty="0">
                <a:latin typeface="Times New Roman" panose="02020603050405020304" pitchFamily="18" charset="0"/>
                <a:cs typeface="Times New Roman" panose="02020603050405020304" pitchFamily="18" charset="0"/>
              </a:rPr>
              <a:t>kao i zakonskim podzakonskim aktima koji proizilaze iz nadležnosti datih zakona. </a:t>
            </a:r>
            <a:endParaRPr lang="pt-BR" dirty="0" smtClean="0">
              <a:latin typeface="Times New Roman" panose="02020603050405020304" pitchFamily="18" charset="0"/>
              <a:cs typeface="Times New Roman" panose="02020603050405020304" pitchFamily="18" charset="0"/>
            </a:endParaRPr>
          </a:p>
          <a:p>
            <a:pPr marL="285750" indent="-285750" algn="just">
              <a:buFont typeface="Times New Roman" panose="02020603050405020304" pitchFamily="18" charset="0"/>
              <a:buChar char="–"/>
            </a:pPr>
            <a:endParaRPr lang="pt-BR" dirty="0">
              <a:latin typeface="Times New Roman" panose="02020603050405020304" pitchFamily="18" charset="0"/>
              <a:cs typeface="Times New Roman" panose="02020603050405020304" pitchFamily="18" charset="0"/>
            </a:endParaRPr>
          </a:p>
          <a:p>
            <a:pPr marL="285750" indent="-285750" algn="just">
              <a:buFont typeface="Times New Roman" panose="02020603050405020304" pitchFamily="18" charset="0"/>
              <a:buChar char="–"/>
            </a:pPr>
            <a:r>
              <a:rPr lang="bs-Latn-BA" dirty="0">
                <a:latin typeface="Times New Roman" panose="02020603050405020304" pitchFamily="18" charset="0"/>
                <a:cs typeface="Times New Roman" panose="02020603050405020304" pitchFamily="18" charset="0"/>
              </a:rPr>
              <a:t>U Brčko distriktu BiH je u toku izrada prednacrta </a:t>
            </a:r>
            <a:r>
              <a:rPr lang="bs-Latn-BA" b="1" dirty="0">
                <a:latin typeface="Times New Roman" panose="02020603050405020304" pitchFamily="18" charset="0"/>
                <a:cs typeface="Times New Roman" panose="02020603050405020304" pitchFamily="18" charset="0"/>
              </a:rPr>
              <a:t>Zakona o OIE i </a:t>
            </a:r>
            <a:r>
              <a:rPr lang="bs-Latn-BA" b="1" dirty="0" smtClean="0">
                <a:latin typeface="Times New Roman" panose="02020603050405020304" pitchFamily="18" charset="0"/>
                <a:cs typeface="Times New Roman" panose="02020603050405020304" pitchFamily="18" charset="0"/>
              </a:rPr>
              <a:t>EK</a:t>
            </a:r>
            <a:r>
              <a:rPr lang="en-US" dirty="0" smtClean="0">
                <a:latin typeface="Times New Roman" panose="02020603050405020304" pitchFamily="18" charset="0"/>
                <a:cs typeface="Times New Roman" panose="02020603050405020304" pitchFamily="18" charset="0"/>
              </a:rPr>
              <a:t>.</a:t>
            </a:r>
            <a:endParaRPr lang="bs-Latn-BA" dirty="0">
              <a:latin typeface="Times New Roman" panose="02020603050405020304" pitchFamily="18" charset="0"/>
              <a:cs typeface="Times New Roman" panose="02020603050405020304" pitchFamily="18" charset="0"/>
            </a:endParaRPr>
          </a:p>
          <a:p>
            <a:pPr marL="285750" indent="-285750" algn="just">
              <a:buFont typeface="Times New Roman" panose="02020603050405020304" pitchFamily="18" charset="0"/>
              <a:buChar char="–"/>
            </a:pPr>
            <a:endParaRPr lang="pt-BR" dirty="0">
              <a:latin typeface="Times New Roman" panose="02020603050405020304" pitchFamily="18" charset="0"/>
              <a:cs typeface="Times New Roman" panose="02020603050405020304" pitchFamily="18" charset="0"/>
            </a:endParaRPr>
          </a:p>
          <a:p>
            <a:pPr marL="285750" indent="-285750" algn="just">
              <a:buFont typeface="Times New Roman" panose="02020603050405020304" pitchFamily="18" charset="0"/>
              <a:buChar char="–"/>
            </a:pPr>
            <a:endParaRPr lang="bs-Latn-BA" dirty="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457200" y="274638"/>
            <a:ext cx="7467600" cy="508493"/>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bs-Latn-BA" sz="3400" dirty="0" smtClean="0">
                <a:solidFill>
                  <a:schemeClr val="tx1"/>
                </a:solidFill>
                <a:latin typeface="Times New Roman" panose="02020603050405020304" pitchFamily="18" charset="0"/>
                <a:cs typeface="Times New Roman" panose="02020603050405020304" pitchFamily="18" charset="0"/>
              </a:rPr>
              <a:t>BOSNA I HERCEGOVINA</a:t>
            </a:r>
            <a:endParaRPr lang="bs-Latn-BA" sz="3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07487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4A087-8DAC-4A28-8BF2-3E802806789E}" type="datetime1">
              <a:rPr lang="sr-Latn-CS" smtClean="0"/>
              <a:pPr/>
              <a:t>9.5.2015</a:t>
            </a:fld>
            <a:endParaRPr lang="hr-HR"/>
          </a:p>
        </p:txBody>
      </p:sp>
      <p:sp>
        <p:nvSpPr>
          <p:cNvPr id="3" name="Slide Number Placeholder 2"/>
          <p:cNvSpPr>
            <a:spLocks noGrp="1"/>
          </p:cNvSpPr>
          <p:nvPr>
            <p:ph type="sldNum" sz="quarter" idx="12"/>
          </p:nvPr>
        </p:nvSpPr>
        <p:spPr/>
        <p:txBody>
          <a:bodyPr/>
          <a:lstStyle/>
          <a:p>
            <a:fld id="{F58AA586-88AE-4FE6-B2E6-9E9ACE2D2F64}" type="slidenum">
              <a:rPr lang="hr-HR" smtClean="0"/>
              <a:pPr/>
              <a:t>9</a:t>
            </a:fld>
            <a:endParaRPr lang="hr-HR"/>
          </a:p>
        </p:txBody>
      </p:sp>
      <p:sp>
        <p:nvSpPr>
          <p:cNvPr id="4" name="Title 1"/>
          <p:cNvSpPr txBox="1">
            <a:spLocks/>
          </p:cNvSpPr>
          <p:nvPr/>
        </p:nvSpPr>
        <p:spPr>
          <a:xfrm>
            <a:off x="457200" y="274638"/>
            <a:ext cx="7467600" cy="508493"/>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bs-Latn-BA" sz="3400" dirty="0" smtClean="0">
                <a:solidFill>
                  <a:schemeClr val="tx1"/>
                </a:solidFill>
                <a:latin typeface="Times New Roman" panose="02020603050405020304" pitchFamily="18" charset="0"/>
                <a:cs typeface="Times New Roman" panose="02020603050405020304" pitchFamily="18" charset="0"/>
              </a:rPr>
              <a:t>BOSNA I HERCEGOVINA</a:t>
            </a:r>
            <a:endParaRPr lang="bs-Latn-BA" sz="34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603504" y="1052736"/>
            <a:ext cx="7784920" cy="369332"/>
          </a:xfrm>
          <a:prstGeom prst="rect">
            <a:avLst/>
          </a:prstGeom>
        </p:spPr>
        <p:txBody>
          <a:bodyPr wrap="square">
            <a:spAutoFit/>
          </a:bodyPr>
          <a:lstStyle/>
          <a:p>
            <a:pPr algn="just"/>
            <a:r>
              <a:rPr lang="pt-BR" b="1" dirty="0" smtClean="0">
                <a:latin typeface="Times New Roman" panose="02020603050405020304" pitchFamily="18" charset="0"/>
                <a:cs typeface="Times New Roman" panose="02020603050405020304" pitchFamily="18" charset="0"/>
              </a:rPr>
              <a:t>FBiH: garantovana cijena = referentna cijena x tarifni koeficijent</a:t>
            </a:r>
            <a:endParaRPr lang="bs-Latn-BA" b="1"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357253126"/>
              </p:ext>
            </p:extLst>
          </p:nvPr>
        </p:nvGraphicFramePr>
        <p:xfrm>
          <a:off x="287385" y="1445622"/>
          <a:ext cx="8605095" cy="1631898"/>
        </p:xfrm>
        <a:graphic>
          <a:graphicData uri="http://schemas.openxmlformats.org/drawingml/2006/table">
            <a:tbl>
              <a:tblPr firstRow="1" bandRow="1">
                <a:tableStyleId>{073A0DAA-6AF3-43AB-8588-CEC1D06C72B9}</a:tableStyleId>
              </a:tblPr>
              <a:tblGrid>
                <a:gridCol w="1721019"/>
                <a:gridCol w="1721019"/>
                <a:gridCol w="1721019"/>
                <a:gridCol w="1721019"/>
                <a:gridCol w="1721019"/>
              </a:tblGrid>
              <a:tr h="518547">
                <a:tc>
                  <a:txBody>
                    <a:bodyPr/>
                    <a:lstStyle/>
                    <a:p>
                      <a:pPr algn="ctr"/>
                      <a:r>
                        <a:rPr lang="en-US" sz="1400" dirty="0" err="1" smtClean="0">
                          <a:latin typeface="Times New Roman" panose="02020603050405020304" pitchFamily="18" charset="0"/>
                          <a:cs typeface="Times New Roman" panose="02020603050405020304" pitchFamily="18" charset="0"/>
                        </a:rPr>
                        <a:t>Solarne</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elektrane</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latin typeface="Times New Roman" panose="02020603050405020304" pitchFamily="18" charset="0"/>
                          <a:cs typeface="Times New Roman" panose="02020603050405020304" pitchFamily="18" charset="0"/>
                        </a:rPr>
                        <a:t>Snaga</a:t>
                      </a:r>
                      <a:r>
                        <a:rPr lang="en-US" sz="1400" dirty="0" smtClean="0">
                          <a:latin typeface="Times New Roman" panose="02020603050405020304" pitchFamily="18" charset="0"/>
                          <a:cs typeface="Times New Roman" panose="02020603050405020304" pitchFamily="18" charset="0"/>
                        </a:rPr>
                        <a:t> (kW)</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latin typeface="Times New Roman" panose="02020603050405020304" pitchFamily="18" charset="0"/>
                          <a:cs typeface="Times New Roman" panose="02020603050405020304" pitchFamily="18" charset="0"/>
                        </a:rPr>
                        <a:t>Referentna</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cijena</a:t>
                      </a:r>
                      <a:r>
                        <a:rPr lang="en-US" sz="1400" dirty="0" smtClean="0">
                          <a:latin typeface="Times New Roman" panose="02020603050405020304" pitchFamily="18" charset="0"/>
                          <a:cs typeface="Times New Roman" panose="02020603050405020304" pitchFamily="18" charset="0"/>
                        </a:rPr>
                        <a:t> (KM/kWh)</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latin typeface="Times New Roman" panose="02020603050405020304" pitchFamily="18" charset="0"/>
                          <a:cs typeface="Times New Roman" panose="02020603050405020304" pitchFamily="18" charset="0"/>
                        </a:rPr>
                        <a:t>Tarifni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koeficijent</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latin typeface="Times New Roman" panose="02020603050405020304" pitchFamily="18" charset="0"/>
                          <a:cs typeface="Times New Roman" panose="02020603050405020304" pitchFamily="18" charset="0"/>
                        </a:rPr>
                        <a:t>Garantovana</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cijena</a:t>
                      </a:r>
                      <a:r>
                        <a:rPr lang="en-US" sz="1400" baseline="0" dirty="0" smtClean="0">
                          <a:latin typeface="Times New Roman" panose="02020603050405020304" pitchFamily="18" charset="0"/>
                          <a:cs typeface="Times New Roman" panose="02020603050405020304" pitchFamily="18" charset="0"/>
                        </a:rPr>
                        <a:t> (KM/kWh)</a:t>
                      </a:r>
                      <a:endParaRPr lang="en-US" sz="1400" dirty="0">
                        <a:latin typeface="Times New Roman" panose="02020603050405020304" pitchFamily="18" charset="0"/>
                        <a:cs typeface="Times New Roman" panose="02020603050405020304" pitchFamily="18" charset="0"/>
                      </a:endParaRPr>
                    </a:p>
                  </a:txBody>
                  <a:tcPr/>
                </a:tc>
              </a:tr>
              <a:tr h="371117">
                <a:tc>
                  <a:txBody>
                    <a:bodyPr/>
                    <a:lstStyle/>
                    <a:p>
                      <a:r>
                        <a:rPr lang="en-US" sz="1400" dirty="0" err="1" smtClean="0">
                          <a:latin typeface="Times New Roman" panose="02020603050405020304" pitchFamily="18" charset="0"/>
                          <a:cs typeface="Times New Roman" panose="02020603050405020304" pitchFamily="18" charset="0"/>
                        </a:rPr>
                        <a:t>mikro</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do</a:t>
                      </a:r>
                      <a:r>
                        <a:rPr lang="en-US" sz="1400" baseline="0" dirty="0" smtClean="0">
                          <a:latin typeface="Times New Roman" panose="02020603050405020304" pitchFamily="18" charset="0"/>
                          <a:cs typeface="Times New Roman" panose="02020603050405020304" pitchFamily="18" charset="0"/>
                        </a:rPr>
                        <a:t> 23 kW</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0,105696</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5,8483</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0,61814</a:t>
                      </a:r>
                      <a:endParaRPr lang="en-US" sz="1400" dirty="0">
                        <a:latin typeface="Times New Roman" panose="02020603050405020304" pitchFamily="18" charset="0"/>
                        <a:cs typeface="Times New Roman" panose="02020603050405020304" pitchFamily="18" charset="0"/>
                      </a:endParaRPr>
                    </a:p>
                  </a:txBody>
                  <a:tcPr/>
                </a:tc>
              </a:tr>
              <a:tr h="371117">
                <a:tc>
                  <a:txBody>
                    <a:bodyPr/>
                    <a:lstStyle/>
                    <a:p>
                      <a:r>
                        <a:rPr lang="en-US" sz="1400" dirty="0" smtClean="0">
                          <a:latin typeface="Times New Roman" panose="02020603050405020304" pitchFamily="18" charset="0"/>
                          <a:cs typeface="Times New Roman" panose="02020603050405020304" pitchFamily="18" charset="0"/>
                        </a:rPr>
                        <a:t>mini</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23 kW – 150 kW</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0,105696</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4,4784</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0,47335</a:t>
                      </a:r>
                      <a:endParaRPr lang="en-US" sz="1400" dirty="0">
                        <a:latin typeface="Times New Roman" panose="02020603050405020304" pitchFamily="18" charset="0"/>
                        <a:cs typeface="Times New Roman" panose="02020603050405020304" pitchFamily="18" charset="0"/>
                      </a:endParaRPr>
                    </a:p>
                  </a:txBody>
                  <a:tcPr/>
                </a:tc>
              </a:tr>
              <a:tr h="371117">
                <a:tc>
                  <a:txBody>
                    <a:bodyPr/>
                    <a:lstStyle/>
                    <a:p>
                      <a:r>
                        <a:rPr lang="en-US" sz="1400" dirty="0" smtClean="0">
                          <a:latin typeface="Times New Roman" panose="02020603050405020304" pitchFamily="18" charset="0"/>
                          <a:cs typeface="Times New Roman" panose="02020603050405020304" pitchFamily="18" charset="0"/>
                        </a:rPr>
                        <a:t>male</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150 kW – 1 MW</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0,105696</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3,7206</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0,39326</a:t>
                      </a:r>
                      <a:endParaRPr lang="en-US" sz="1400" dirty="0">
                        <a:latin typeface="Times New Roman" panose="02020603050405020304" pitchFamily="18" charset="0"/>
                        <a:cs typeface="Times New Roman" panose="02020603050405020304" pitchFamily="18" charset="0"/>
                      </a:endParaRPr>
                    </a:p>
                  </a:txBody>
                  <a:tcPr/>
                </a:tc>
              </a:tr>
            </a:tbl>
          </a:graphicData>
        </a:graphic>
      </p:graphicFrame>
      <p:sp>
        <p:nvSpPr>
          <p:cNvPr id="7" name="Rectangle 6"/>
          <p:cNvSpPr/>
          <p:nvPr/>
        </p:nvSpPr>
        <p:spPr>
          <a:xfrm>
            <a:off x="603504" y="3212976"/>
            <a:ext cx="6920824" cy="369332"/>
          </a:xfrm>
          <a:prstGeom prst="rect">
            <a:avLst/>
          </a:prstGeom>
        </p:spPr>
        <p:txBody>
          <a:bodyPr wrap="square">
            <a:spAutoFit/>
          </a:bodyPr>
          <a:lstStyle/>
          <a:p>
            <a:pPr algn="just"/>
            <a:r>
              <a:rPr lang="pt-BR" b="1" dirty="0" smtClean="0">
                <a:latin typeface="Times New Roman" panose="02020603050405020304" pitchFamily="18" charset="0"/>
                <a:cs typeface="Times New Roman" panose="02020603050405020304" pitchFamily="18" charset="0"/>
              </a:rPr>
              <a:t>RS: garantovana cijena = referentna cijena + premija*</a:t>
            </a:r>
          </a:p>
        </p:txBody>
      </p:sp>
      <p:graphicFrame>
        <p:nvGraphicFramePr>
          <p:cNvPr id="8" name="Table 7"/>
          <p:cNvGraphicFramePr>
            <a:graphicFrameLocks noGrp="1"/>
          </p:cNvGraphicFramePr>
          <p:nvPr>
            <p:extLst>
              <p:ext uri="{D42A27DB-BD31-4B8C-83A1-F6EECF244321}">
                <p14:modId xmlns:p14="http://schemas.microsoft.com/office/powerpoint/2010/main" xmlns="" val="193743833"/>
              </p:ext>
            </p:extLst>
          </p:nvPr>
        </p:nvGraphicFramePr>
        <p:xfrm>
          <a:off x="251520" y="3608731"/>
          <a:ext cx="8629915" cy="2372360"/>
        </p:xfrm>
        <a:graphic>
          <a:graphicData uri="http://schemas.openxmlformats.org/drawingml/2006/table">
            <a:tbl>
              <a:tblPr firstRow="1" bandRow="1">
                <a:tableStyleId>{073A0DAA-6AF3-43AB-8588-CEC1D06C72B9}</a:tableStyleId>
              </a:tblPr>
              <a:tblGrid>
                <a:gridCol w="1725983"/>
                <a:gridCol w="1725983"/>
                <a:gridCol w="1725983"/>
                <a:gridCol w="1725983"/>
                <a:gridCol w="1725983"/>
              </a:tblGrid>
              <a:tr h="370840">
                <a:tc>
                  <a:txBody>
                    <a:bodyPr/>
                    <a:lstStyle/>
                    <a:p>
                      <a:pPr algn="ctr"/>
                      <a:r>
                        <a:rPr lang="en-US" sz="1400" dirty="0" err="1" smtClean="0">
                          <a:latin typeface="Times New Roman" panose="02020603050405020304" pitchFamily="18" charset="0"/>
                          <a:cs typeface="Times New Roman" panose="02020603050405020304" pitchFamily="18" charset="0"/>
                        </a:rPr>
                        <a:t>Solarne</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elektrane</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latin typeface="Times New Roman" panose="02020603050405020304" pitchFamily="18" charset="0"/>
                          <a:cs typeface="Times New Roman" panose="02020603050405020304" pitchFamily="18" charset="0"/>
                        </a:rPr>
                        <a:t>Snaga</a:t>
                      </a:r>
                      <a:r>
                        <a:rPr lang="en-US" sz="1400" dirty="0" smtClean="0">
                          <a:latin typeface="Times New Roman" panose="02020603050405020304" pitchFamily="18" charset="0"/>
                          <a:cs typeface="Times New Roman" panose="02020603050405020304" pitchFamily="18" charset="0"/>
                        </a:rPr>
                        <a:t> (kW)</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latin typeface="Times New Roman" panose="02020603050405020304" pitchFamily="18" charset="0"/>
                          <a:cs typeface="Times New Roman" panose="02020603050405020304" pitchFamily="18" charset="0"/>
                        </a:rPr>
                        <a:t>Referentna</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cijena</a:t>
                      </a:r>
                      <a:r>
                        <a:rPr lang="en-US" sz="1400" dirty="0" smtClean="0">
                          <a:latin typeface="Times New Roman" panose="02020603050405020304" pitchFamily="18" charset="0"/>
                          <a:cs typeface="Times New Roman" panose="02020603050405020304" pitchFamily="18" charset="0"/>
                        </a:rPr>
                        <a:t> (KM/kWh)</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latin typeface="Times New Roman" panose="02020603050405020304" pitchFamily="18" charset="0"/>
                          <a:cs typeface="Times New Roman" panose="02020603050405020304" pitchFamily="18" charset="0"/>
                        </a:rPr>
                        <a:t>Premija</a:t>
                      </a:r>
                      <a:endParaRPr lang="en-US" sz="1400" dirty="0" smtClean="0">
                        <a:latin typeface="Times New Roman" panose="02020603050405020304" pitchFamily="18" charset="0"/>
                        <a:cs typeface="Times New Roman" panose="02020603050405020304" pitchFamily="18" charset="0"/>
                      </a:endParaRPr>
                    </a:p>
                    <a:p>
                      <a:pPr algn="ctr"/>
                      <a:r>
                        <a:rPr lang="en-US" sz="1400" dirty="0" smtClean="0">
                          <a:latin typeface="Times New Roman" panose="02020603050405020304" pitchFamily="18" charset="0"/>
                          <a:cs typeface="Times New Roman" panose="02020603050405020304" pitchFamily="18" charset="0"/>
                        </a:rPr>
                        <a:t>(KM/kWh)</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latin typeface="Times New Roman" panose="02020603050405020304" pitchFamily="18" charset="0"/>
                          <a:cs typeface="Times New Roman" panose="02020603050405020304" pitchFamily="18" charset="0"/>
                        </a:rPr>
                        <a:t>Garantovana</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cijena</a:t>
                      </a:r>
                      <a:r>
                        <a:rPr lang="en-US" sz="1400" baseline="0" dirty="0" smtClean="0">
                          <a:latin typeface="Times New Roman" panose="02020603050405020304" pitchFamily="18" charset="0"/>
                          <a:cs typeface="Times New Roman" panose="02020603050405020304" pitchFamily="18" charset="0"/>
                        </a:rPr>
                        <a:t> (KM/kWh)</a:t>
                      </a:r>
                      <a:endParaRPr lang="en-US" sz="1400" dirty="0">
                        <a:latin typeface="Times New Roman" panose="02020603050405020304" pitchFamily="18" charset="0"/>
                        <a:cs typeface="Times New Roman" panose="02020603050405020304" pitchFamily="18" charset="0"/>
                      </a:endParaRPr>
                    </a:p>
                  </a:txBody>
                  <a:tcPr/>
                </a:tc>
              </a:tr>
              <a:tr h="370840">
                <a:tc>
                  <a:txBody>
                    <a:bodyPr/>
                    <a:lstStyle/>
                    <a:p>
                      <a:r>
                        <a:rPr lang="en-US" sz="1400" dirty="0" err="1" smtClean="0">
                          <a:latin typeface="Times New Roman" panose="02020603050405020304" pitchFamily="18" charset="0"/>
                          <a:cs typeface="Times New Roman" panose="02020603050405020304" pitchFamily="18" charset="0"/>
                        </a:rPr>
                        <a:t>na</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objektima</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do</a:t>
                      </a:r>
                      <a:r>
                        <a:rPr lang="en-US" sz="1400" baseline="0" dirty="0" smtClean="0">
                          <a:latin typeface="Times New Roman" panose="02020603050405020304" pitchFamily="18" charset="0"/>
                          <a:cs typeface="Times New Roman" panose="02020603050405020304" pitchFamily="18" charset="0"/>
                        </a:rPr>
                        <a:t> 50 kW</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0,0541</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0,2857</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0,3398</a:t>
                      </a:r>
                      <a:endParaRPr lang="en-US" sz="1400" dirty="0">
                        <a:latin typeface="Times New Roman" panose="02020603050405020304" pitchFamily="18" charset="0"/>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latin typeface="Times New Roman" panose="02020603050405020304" pitchFamily="18" charset="0"/>
                          <a:cs typeface="Times New Roman" panose="02020603050405020304" pitchFamily="18" charset="0"/>
                        </a:rPr>
                        <a:t>na</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objektima</a:t>
                      </a:r>
                      <a:endParaRPr lang="en-US" sz="1400" dirty="0" smtClean="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50 kW – 250 kW</a:t>
                      </a:r>
                      <a:endParaRPr lang="en-US" sz="14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panose="02020603050405020304" pitchFamily="18" charset="0"/>
                          <a:cs typeface="Times New Roman" panose="02020603050405020304" pitchFamily="18" charset="0"/>
                        </a:rPr>
                        <a:t>0,0541</a:t>
                      </a:r>
                    </a:p>
                  </a:txBody>
                  <a:tcPr/>
                </a:tc>
                <a:tc>
                  <a:txBody>
                    <a:bodyPr/>
                    <a:lstStyle/>
                    <a:p>
                      <a:r>
                        <a:rPr lang="en-US" sz="1400" dirty="0" smtClean="0">
                          <a:latin typeface="Times New Roman" panose="02020603050405020304" pitchFamily="18" charset="0"/>
                          <a:cs typeface="Times New Roman" panose="02020603050405020304" pitchFamily="18" charset="0"/>
                        </a:rPr>
                        <a:t>0,2406</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0,2947</a:t>
                      </a:r>
                      <a:endParaRPr lang="en-US" sz="1400" dirty="0">
                        <a:latin typeface="Times New Roman" panose="02020603050405020304" pitchFamily="18" charset="0"/>
                        <a:cs typeface="Times New Roman" panose="02020603050405020304" pitchFamily="18" charset="0"/>
                      </a:endParaRPr>
                    </a:p>
                  </a:txBody>
                  <a:tcPr/>
                </a:tc>
              </a:tr>
              <a:tr h="370840">
                <a:tc>
                  <a:txBody>
                    <a:bodyPr/>
                    <a:lstStyle/>
                    <a:p>
                      <a:r>
                        <a:rPr lang="en-US" sz="1400" dirty="0" err="1" smtClean="0">
                          <a:latin typeface="Times New Roman" panose="02020603050405020304" pitchFamily="18" charset="0"/>
                          <a:cs typeface="Times New Roman" panose="02020603050405020304" pitchFamily="18" charset="0"/>
                        </a:rPr>
                        <a:t>na</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objektima</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250 kW – 1 MW</a:t>
                      </a:r>
                      <a:endParaRPr lang="en-US" sz="14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panose="02020603050405020304" pitchFamily="18" charset="0"/>
                          <a:cs typeface="Times New Roman" panose="02020603050405020304" pitchFamily="18" charset="0"/>
                        </a:rPr>
                        <a:t>0,0541</a:t>
                      </a:r>
                    </a:p>
                  </a:txBody>
                  <a:tcPr/>
                </a:tc>
                <a:tc>
                  <a:txBody>
                    <a:bodyPr/>
                    <a:lstStyle/>
                    <a:p>
                      <a:r>
                        <a:rPr lang="en-US" sz="1400" dirty="0" smtClean="0">
                          <a:latin typeface="Times New Roman" panose="02020603050405020304" pitchFamily="18" charset="0"/>
                          <a:cs typeface="Times New Roman" panose="02020603050405020304" pitchFamily="18" charset="0"/>
                        </a:rPr>
                        <a:t>0,1817</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0,2358</a:t>
                      </a:r>
                      <a:endParaRPr lang="en-US" sz="1400" dirty="0">
                        <a:latin typeface="Times New Roman" panose="02020603050405020304" pitchFamily="18" charset="0"/>
                        <a:cs typeface="Times New Roman" panose="02020603050405020304" pitchFamily="18" charset="0"/>
                      </a:endParaRPr>
                    </a:p>
                  </a:txBody>
                  <a:tcPr/>
                </a:tc>
              </a:tr>
              <a:tr h="370840">
                <a:tc>
                  <a:txBody>
                    <a:bodyPr/>
                    <a:lstStyle/>
                    <a:p>
                      <a:r>
                        <a:rPr lang="en-US" sz="1400" dirty="0" err="1" smtClean="0">
                          <a:latin typeface="Times New Roman" panose="02020603050405020304" pitchFamily="18" charset="0"/>
                          <a:cs typeface="Times New Roman" panose="02020603050405020304" pitchFamily="18" charset="0"/>
                        </a:rPr>
                        <a:t>na</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zemlji</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do</a:t>
                      </a:r>
                      <a:r>
                        <a:rPr lang="en-US" sz="1400" baseline="0" dirty="0" smtClean="0">
                          <a:latin typeface="Times New Roman" panose="02020603050405020304" pitchFamily="18" charset="0"/>
                          <a:cs typeface="Times New Roman" panose="02020603050405020304" pitchFamily="18" charset="0"/>
                        </a:rPr>
                        <a:t> 250 kW</a:t>
                      </a:r>
                      <a:endParaRPr lang="en-US" sz="14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panose="02020603050405020304" pitchFamily="18" charset="0"/>
                          <a:cs typeface="Times New Roman" panose="02020603050405020304" pitchFamily="18" charset="0"/>
                        </a:rPr>
                        <a:t>0,0541</a:t>
                      </a:r>
                    </a:p>
                  </a:txBody>
                  <a:tcPr/>
                </a:tc>
                <a:tc>
                  <a:txBody>
                    <a:bodyPr/>
                    <a:lstStyle/>
                    <a:p>
                      <a:r>
                        <a:rPr lang="en-US" sz="1400" dirty="0" smtClean="0">
                          <a:latin typeface="Times New Roman" panose="02020603050405020304" pitchFamily="18" charset="0"/>
                          <a:cs typeface="Times New Roman" panose="02020603050405020304" pitchFamily="18" charset="0"/>
                        </a:rPr>
                        <a:t>0,2194</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0,2735</a:t>
                      </a:r>
                      <a:endParaRPr lang="en-US" sz="1400" dirty="0">
                        <a:latin typeface="Times New Roman" panose="02020603050405020304" pitchFamily="18" charset="0"/>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latin typeface="Times New Roman" panose="02020603050405020304" pitchFamily="18" charset="0"/>
                          <a:cs typeface="Times New Roman" panose="02020603050405020304" pitchFamily="18" charset="0"/>
                        </a:rPr>
                        <a:t>na</a:t>
                      </a:r>
                      <a:r>
                        <a:rPr lang="en-US" sz="1400" baseline="0" dirty="0" smtClean="0">
                          <a:latin typeface="Times New Roman" panose="02020603050405020304" pitchFamily="18" charset="0"/>
                          <a:cs typeface="Times New Roman" panose="02020603050405020304" pitchFamily="18" charset="0"/>
                        </a:rPr>
                        <a:t> </a:t>
                      </a:r>
                      <a:r>
                        <a:rPr lang="en-US" sz="1400" baseline="0" dirty="0" err="1" smtClean="0">
                          <a:latin typeface="Times New Roman" panose="02020603050405020304" pitchFamily="18" charset="0"/>
                          <a:cs typeface="Times New Roman" panose="02020603050405020304" pitchFamily="18" charset="0"/>
                        </a:rPr>
                        <a:t>zemlji</a:t>
                      </a:r>
                      <a:endParaRPr lang="en-US" sz="1400" dirty="0" smtClean="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250 kW – 1 MW</a:t>
                      </a:r>
                      <a:endParaRPr lang="en-US" sz="14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panose="02020603050405020304" pitchFamily="18" charset="0"/>
                          <a:cs typeface="Times New Roman" panose="02020603050405020304" pitchFamily="18" charset="0"/>
                        </a:rPr>
                        <a:t>0,0541</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0,1640</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0,2181</a:t>
                      </a:r>
                      <a:endParaRPr lang="en-US" sz="1400" dirty="0">
                        <a:latin typeface="Times New Roman" panose="02020603050405020304" pitchFamily="18" charset="0"/>
                        <a:cs typeface="Times New Roman" panose="02020603050405020304" pitchFamily="18" charset="0"/>
                      </a:endParaRPr>
                    </a:p>
                  </a:txBody>
                  <a:tcPr/>
                </a:tc>
              </a:tr>
            </a:tbl>
          </a:graphicData>
        </a:graphic>
      </p:graphicFrame>
      <p:sp>
        <p:nvSpPr>
          <p:cNvPr id="9" name="Rectangle 8"/>
          <p:cNvSpPr/>
          <p:nvPr/>
        </p:nvSpPr>
        <p:spPr>
          <a:xfrm>
            <a:off x="1331640" y="6191250"/>
            <a:ext cx="5976664" cy="276999"/>
          </a:xfrm>
          <a:prstGeom prst="rect">
            <a:avLst/>
          </a:prstGeom>
        </p:spPr>
        <p:txBody>
          <a:bodyPr wrap="square">
            <a:spAutoFit/>
          </a:bodyPr>
          <a:lstStyle/>
          <a:p>
            <a:r>
              <a:rPr lang="en-US" sz="1200" dirty="0" smtClean="0">
                <a:latin typeface="Times New Roman" panose="02020603050405020304" pitchFamily="18" charset="0"/>
                <a:cs typeface="Times New Roman" panose="02020603050405020304" pitchFamily="18" charset="0"/>
              </a:rPr>
              <a:t>*Od 01.06.2015. </a:t>
            </a:r>
            <a:r>
              <a:rPr lang="en-US" sz="1200" dirty="0" err="1" smtClean="0">
                <a:latin typeface="Times New Roman" panose="02020603050405020304" pitchFamily="18" charset="0"/>
                <a:cs typeface="Times New Roman" panose="02020603050405020304" pitchFamily="18" charset="0"/>
              </a:rPr>
              <a:t>godine</a:t>
            </a:r>
            <a:r>
              <a:rPr lang="en-US" sz="1200" dirty="0" smtClean="0">
                <a:latin typeface="Times New Roman" panose="02020603050405020304" pitchFamily="18" charset="0"/>
                <a:cs typeface="Times New Roman" panose="02020603050405020304" pitchFamily="18" charset="0"/>
              </a:rPr>
              <a:t> se </a:t>
            </a:r>
            <a:r>
              <a:rPr lang="en-US" sz="1200" dirty="0" err="1" smtClean="0">
                <a:latin typeface="Times New Roman" panose="02020603050405020304" pitchFamily="18" charset="0"/>
                <a:cs typeface="Times New Roman" panose="02020603050405020304" pitchFamily="18" charset="0"/>
              </a:rPr>
              <a:t>premije</a:t>
            </a:r>
            <a:r>
              <a:rPr lang="en-US" sz="1200" dirty="0" smtClean="0">
                <a:latin typeface="Times New Roman" panose="02020603050405020304" pitchFamily="18" charset="0"/>
                <a:cs typeface="Times New Roman" panose="02020603050405020304" pitchFamily="18" charset="0"/>
              </a:rPr>
              <a:t> u RS </a:t>
            </a:r>
            <a:r>
              <a:rPr lang="en-US" sz="1200" dirty="0" err="1" smtClean="0">
                <a:latin typeface="Times New Roman" panose="02020603050405020304" pitchFamily="18" charset="0"/>
                <a:cs typeface="Times New Roman" panose="02020603050405020304" pitchFamily="18" charset="0"/>
              </a:rPr>
              <a:t>smanjuju</a:t>
            </a:r>
            <a:r>
              <a:rPr lang="en-US" sz="1200" dirty="0" smtClean="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057772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8">
      <a:dk1>
        <a:sysClr val="windowText" lastClr="000000"/>
      </a:dk1>
      <a:lt1>
        <a:srgbClr val="EEECE1"/>
      </a:lt1>
      <a:dk2>
        <a:srgbClr val="1F497D"/>
      </a:dk2>
      <a:lt2>
        <a:srgbClr val="EEECE1"/>
      </a:lt2>
      <a:accent1>
        <a:srgbClr val="900000"/>
      </a:accent1>
      <a:accent2>
        <a:srgbClr val="C00000"/>
      </a:accent2>
      <a:accent3>
        <a:srgbClr val="C00000"/>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4039</TotalTime>
  <Words>1470</Words>
  <Application>Microsoft Office PowerPoint</Application>
  <PresentationFormat>On-screen Show (4:3)</PresentationFormat>
  <Paragraphs>205</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Equity</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FE Tuzla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Elvis</dc:creator>
  <cp:lastModifiedBy>mia</cp:lastModifiedBy>
  <cp:revision>396</cp:revision>
  <dcterms:created xsi:type="dcterms:W3CDTF">1980-01-04T04:12:47Z</dcterms:created>
  <dcterms:modified xsi:type="dcterms:W3CDTF">2015-05-09T14:50:25Z</dcterms:modified>
</cp:coreProperties>
</file>